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13716000" cx="24387175"/>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7" roundtripDataSignature="AMtx7mggenCsXniVlaUc3FP8Tn8rVpg4Jg=="/>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iguel De Barro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335D72-AED1-4418-8BFA-9137D05B6C6D}">
  <a:tblStyle styleId="{3E335D72-AED1-4418-8BFA-9137D05B6C6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0-25T13:48:46.082">
    <p:pos x="1056" y="1768"/>
    <p:text>Something that I do think may be missing from this, is around the "Tooling" to support the characterization.
We have some of the tools from the past, but I don't think they are adequate for an entire end-to-end test....and I feel that there are better/newer tools that can help us do this in a better way...e.g. https://locust.io/
Or we may even need to build better or enhance existing tools (e.g. simulators) that address any gaps.
There is also the possibility of leveraging off tools that have been developed by the wider community (i.e. Coil who have also done some characterization with Tiger Beatle).</p:text>
    <p:extLst>
      <p:ext uri="{C676402C-5697-4E1C-873F-D02D1690AC5C}">
        <p15:threadingInfo timeZoneBias="0"/>
      </p:ext>
      <p:ext uri="http://customooxmlschemas.google.com/">
        <go:slidesCustomData xmlns:go="http://customooxmlschemas.google.com/" commentPostId="AAAAi08HCqE"/>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4cfbadc464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g14cfbadc464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4cfbadc464_0_6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14cfbadc464_0_6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4cfbadc464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14cfbadc464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4cfbadc464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14cfbadc464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4cfbadc464_0_7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14cfbadc464_0_7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4cfbadc464_0_6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g14cfbadc464_0_6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4cfbadc464_0_64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g14cfbadc464_0_6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4cfbadc464_0_5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14cfbadc464_0_5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4cfbadc464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g14cfbadc464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highlight>
                  <a:srgbClr val="FFFF00"/>
                </a:highlight>
              </a:rPr>
              <a:t>Here is how we test  @Bryan &amp; @ Miguel – need your input here   how do we test in a way that identifies “hotspots” in our deployments (DFSP simulator generated workloads, for example)	Take a couple of slides :o)</a:t>
            </a:r>
            <a:endParaRPr>
              <a:highlight>
                <a:srgbClr val="FFFF00"/>
              </a:highlight>
            </a:endParaRPr>
          </a:p>
          <a:p>
            <a:pPr indent="0" lvl="0" marL="0" rtl="0" algn="l">
              <a:spcBef>
                <a:spcPts val="0"/>
              </a:spcBef>
              <a:spcAft>
                <a:spcPts val="0"/>
              </a:spcAft>
              <a:buClr>
                <a:schemeClr val="dk1"/>
              </a:buClr>
              <a:buSzPts val="1100"/>
              <a:buFont typeface="Arial"/>
              <a:buNone/>
            </a:pPr>
            <a:r>
              <a:rPr lang="en-US">
                <a:highlight>
                  <a:srgbClr val="FFFF00"/>
                </a:highlight>
              </a:rPr>
              <a:t>Notes:</a:t>
            </a:r>
            <a:endParaRPr>
              <a:highlight>
                <a:srgbClr val="FFFF00"/>
              </a:highlight>
            </a:endParaRPr>
          </a:p>
          <a:p>
            <a:pPr indent="0" lvl="0" marL="0" rtl="0" algn="l">
              <a:spcBef>
                <a:spcPts val="0"/>
              </a:spcBef>
              <a:spcAft>
                <a:spcPts val="0"/>
              </a:spcAft>
              <a:buClr>
                <a:schemeClr val="dk1"/>
              </a:buClr>
              <a:buSzPts val="1100"/>
              <a:buFont typeface="Arial"/>
              <a:buNone/>
            </a:pPr>
            <a:r>
              <a:rPr lang="en-US">
                <a:highlight>
                  <a:srgbClr val="FFFF00"/>
                </a:highlight>
              </a:rPr>
              <a:t>- This is my initial brain dump on this. Perhaps we can diagrami’ify this information to be more easily accessible, or even make a seperate slide for each of the main points ~ Miguel</a:t>
            </a:r>
            <a:endParaRPr>
              <a:highlight>
                <a:srgbClr val="FFFF00"/>
              </a:highlight>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55" name="Google Shape;355;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4cfbadc464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g14cfbadc464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4" name="Shape 14"/>
        <p:cNvGrpSpPr/>
        <p:nvPr/>
      </p:nvGrpSpPr>
      <p:grpSpPr>
        <a:xfrm>
          <a:off x="0" y="0"/>
          <a:ext cx="0" cy="0"/>
          <a:chOff x="0" y="0"/>
          <a:chExt cx="0" cy="0"/>
        </a:xfrm>
      </p:grpSpPr>
      <p:pic>
        <p:nvPicPr>
          <p:cNvPr id="15" name="Google Shape;15;p24"/>
          <p:cNvPicPr preferRelativeResize="0"/>
          <p:nvPr/>
        </p:nvPicPr>
        <p:blipFill rotWithShape="1">
          <a:blip r:embed="rId2">
            <a:alphaModFix/>
          </a:blip>
          <a:srcRect b="0" l="0" r="0" t="0"/>
          <a:stretch/>
        </p:blipFill>
        <p:spPr>
          <a:xfrm>
            <a:off x="1587" y="0"/>
            <a:ext cx="24384000" cy="13716000"/>
          </a:xfrm>
          <a:prstGeom prst="rect">
            <a:avLst/>
          </a:prstGeom>
          <a:noFill/>
          <a:ln>
            <a:noFill/>
          </a:ln>
        </p:spPr>
      </p:pic>
      <p:sp>
        <p:nvSpPr>
          <p:cNvPr id="16" name="Google Shape;16;p24"/>
          <p:cNvSpPr/>
          <p:nvPr/>
        </p:nvSpPr>
        <p:spPr>
          <a:xfrm>
            <a:off x="861219" y="3595738"/>
            <a:ext cx="25129909" cy="8531688"/>
          </a:xfrm>
          <a:custGeom>
            <a:rect b="b" l="l" r="r" t="t"/>
            <a:pathLst>
              <a:path extrusionOk="0" h="8531688" w="25129909">
                <a:moveTo>
                  <a:pt x="570174" y="0"/>
                </a:moveTo>
                <a:lnTo>
                  <a:pt x="15632987" y="0"/>
                </a:lnTo>
                <a:lnTo>
                  <a:pt x="15628709" y="84726"/>
                </a:lnTo>
                <a:cubicBezTo>
                  <a:pt x="15628709" y="1923455"/>
                  <a:pt x="17119293" y="3414040"/>
                  <a:pt x="18958023" y="3414040"/>
                </a:cubicBezTo>
                <a:cubicBezTo>
                  <a:pt x="20796753" y="3414040"/>
                  <a:pt x="22287337" y="1923455"/>
                  <a:pt x="22287337" y="84726"/>
                </a:cubicBezTo>
                <a:lnTo>
                  <a:pt x="22283059" y="0"/>
                </a:lnTo>
                <a:lnTo>
                  <a:pt x="24559737" y="0"/>
                </a:lnTo>
                <a:cubicBezTo>
                  <a:pt x="24874633" y="0"/>
                  <a:pt x="25129909" y="255275"/>
                  <a:pt x="25129909" y="570173"/>
                </a:cubicBezTo>
                <a:lnTo>
                  <a:pt x="25129909" y="7961515"/>
                </a:lnTo>
                <a:cubicBezTo>
                  <a:pt x="25129909" y="8276413"/>
                  <a:pt x="24874633" y="8531688"/>
                  <a:pt x="24559737" y="8531688"/>
                </a:cubicBezTo>
                <a:lnTo>
                  <a:pt x="570174" y="8531688"/>
                </a:lnTo>
                <a:cubicBezTo>
                  <a:pt x="255275" y="8531688"/>
                  <a:pt x="0" y="8276413"/>
                  <a:pt x="0" y="7961515"/>
                </a:cubicBezTo>
                <a:lnTo>
                  <a:pt x="0" y="570173"/>
                </a:lnTo>
                <a:cubicBezTo>
                  <a:pt x="0" y="255275"/>
                  <a:pt x="255275" y="0"/>
                  <a:pt x="570174" y="0"/>
                </a:cubicBezTo>
                <a:close/>
              </a:path>
            </a:pathLst>
          </a:custGeom>
          <a:solidFill>
            <a:schemeClr val="accent1">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
        <p:nvSpPr>
          <p:cNvPr id="17" name="Google Shape;17;p24"/>
          <p:cNvSpPr txBox="1"/>
          <p:nvPr>
            <p:ph type="ctrTitle"/>
          </p:nvPr>
        </p:nvSpPr>
        <p:spPr>
          <a:xfrm>
            <a:off x="1695847" y="4203903"/>
            <a:ext cx="12286059" cy="451960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2000"/>
              <a:buFont typeface="Arial"/>
              <a:buNone/>
              <a:defRPr b="1" sz="1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4"/>
          <p:cNvSpPr txBox="1"/>
          <p:nvPr>
            <p:ph idx="1" type="subTitle"/>
          </p:nvPr>
        </p:nvSpPr>
        <p:spPr>
          <a:xfrm>
            <a:off x="1695847" y="9308787"/>
            <a:ext cx="14344253" cy="23103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2000"/>
              </a:spcBef>
              <a:spcAft>
                <a:spcPts val="0"/>
              </a:spcAft>
              <a:buClr>
                <a:schemeClr val="lt1"/>
              </a:buClr>
              <a:buSzPts val="4800"/>
              <a:buNone/>
              <a:defRPr sz="4800">
                <a:solidFill>
                  <a:schemeClr val="lt1"/>
                </a:solidFill>
              </a:defRPr>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p:txBody>
      </p:sp>
      <p:sp>
        <p:nvSpPr>
          <p:cNvPr id="19" name="Google Shape;19;p24"/>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4"/>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2400" u="none" cap="none" strike="noStrike">
                <a:solidFill>
                  <a:schemeClr val="lt1"/>
                </a:solidFill>
                <a:latin typeface="Arial"/>
                <a:ea typeface="Arial"/>
                <a:cs typeface="Arial"/>
                <a:sym typeface="Arial"/>
              </a:defRPr>
            </a:lvl1pPr>
            <a:lvl2pPr indent="0" lvl="1" marL="0" algn="r">
              <a:spcBef>
                <a:spcPts val="0"/>
              </a:spcBef>
              <a:buNone/>
              <a:defRPr b="0" i="0" sz="2400" u="none" cap="none" strike="noStrike">
                <a:solidFill>
                  <a:schemeClr val="lt1"/>
                </a:solidFill>
                <a:latin typeface="Arial"/>
                <a:ea typeface="Arial"/>
                <a:cs typeface="Arial"/>
                <a:sym typeface="Arial"/>
              </a:defRPr>
            </a:lvl2pPr>
            <a:lvl3pPr indent="0" lvl="2" marL="0" algn="r">
              <a:spcBef>
                <a:spcPts val="0"/>
              </a:spcBef>
              <a:buNone/>
              <a:defRPr b="0" i="0" sz="2400" u="none" cap="none" strike="noStrike">
                <a:solidFill>
                  <a:schemeClr val="lt1"/>
                </a:solidFill>
                <a:latin typeface="Arial"/>
                <a:ea typeface="Arial"/>
                <a:cs typeface="Arial"/>
                <a:sym typeface="Arial"/>
              </a:defRPr>
            </a:lvl3pPr>
            <a:lvl4pPr indent="0" lvl="3" marL="0" algn="r">
              <a:spcBef>
                <a:spcPts val="0"/>
              </a:spcBef>
              <a:buNone/>
              <a:defRPr b="0" i="0" sz="2400" u="none" cap="none" strike="noStrike">
                <a:solidFill>
                  <a:schemeClr val="lt1"/>
                </a:solidFill>
                <a:latin typeface="Arial"/>
                <a:ea typeface="Arial"/>
                <a:cs typeface="Arial"/>
                <a:sym typeface="Arial"/>
              </a:defRPr>
            </a:lvl4pPr>
            <a:lvl5pPr indent="0" lvl="4" marL="0" algn="r">
              <a:spcBef>
                <a:spcPts val="0"/>
              </a:spcBef>
              <a:buNone/>
              <a:defRPr b="0" i="0" sz="2400" u="none" cap="none" strike="noStrike">
                <a:solidFill>
                  <a:schemeClr val="lt1"/>
                </a:solidFill>
                <a:latin typeface="Arial"/>
                <a:ea typeface="Arial"/>
                <a:cs typeface="Arial"/>
                <a:sym typeface="Arial"/>
              </a:defRPr>
            </a:lvl5pPr>
            <a:lvl6pPr indent="0" lvl="5" marL="0" algn="r">
              <a:spcBef>
                <a:spcPts val="0"/>
              </a:spcBef>
              <a:buNone/>
              <a:defRPr b="0" i="0" sz="2400" u="none" cap="none" strike="noStrike">
                <a:solidFill>
                  <a:schemeClr val="lt1"/>
                </a:solidFill>
                <a:latin typeface="Arial"/>
                <a:ea typeface="Arial"/>
                <a:cs typeface="Arial"/>
                <a:sym typeface="Arial"/>
              </a:defRPr>
            </a:lvl6pPr>
            <a:lvl7pPr indent="0" lvl="6" marL="0" algn="r">
              <a:spcBef>
                <a:spcPts val="0"/>
              </a:spcBef>
              <a:buNone/>
              <a:defRPr b="0" i="0" sz="2400" u="none" cap="none" strike="noStrike">
                <a:solidFill>
                  <a:schemeClr val="lt1"/>
                </a:solidFill>
                <a:latin typeface="Arial"/>
                <a:ea typeface="Arial"/>
                <a:cs typeface="Arial"/>
                <a:sym typeface="Arial"/>
              </a:defRPr>
            </a:lvl7pPr>
            <a:lvl8pPr indent="0" lvl="7" marL="0" algn="r">
              <a:spcBef>
                <a:spcPts val="0"/>
              </a:spcBef>
              <a:buNone/>
              <a:defRPr b="0" i="0" sz="2400" u="none" cap="none" strike="noStrike">
                <a:solidFill>
                  <a:schemeClr val="lt1"/>
                </a:solidFill>
                <a:latin typeface="Arial"/>
                <a:ea typeface="Arial"/>
                <a:cs typeface="Arial"/>
                <a:sym typeface="Arial"/>
              </a:defRPr>
            </a:lvl8pPr>
            <a:lvl9pPr indent="0" lvl="8" marL="0" algn="r">
              <a:spcBef>
                <a:spcPts val="0"/>
              </a:spcBef>
              <a:buNone/>
              <a:defRPr b="0" i="0" sz="24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 name="Google Shape;21;p24"/>
          <p:cNvPicPr preferRelativeResize="0"/>
          <p:nvPr/>
        </p:nvPicPr>
        <p:blipFill rotWithShape="1">
          <a:blip r:embed="rId3">
            <a:alphaModFix/>
          </a:blip>
          <a:srcRect b="0" l="0" r="0" t="0"/>
          <a:stretch/>
        </p:blipFill>
        <p:spPr>
          <a:xfrm>
            <a:off x="17205779" y="913387"/>
            <a:ext cx="5226926" cy="541749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 name="Shape 81"/>
        <p:cNvGrpSpPr/>
        <p:nvPr/>
      </p:nvGrpSpPr>
      <p:grpSpPr>
        <a:xfrm>
          <a:off x="0" y="0"/>
          <a:ext cx="0" cy="0"/>
          <a:chOff x="0" y="0"/>
          <a:chExt cx="0" cy="0"/>
        </a:xfrm>
      </p:grpSpPr>
      <p:sp>
        <p:nvSpPr>
          <p:cNvPr id="82" name="Google Shape;82;p33"/>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3"/>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4" name="Google Shape;84;p33"/>
          <p:cNvPicPr preferRelativeResize="0"/>
          <p:nvPr/>
        </p:nvPicPr>
        <p:blipFill rotWithShape="1">
          <a:blip r:embed="rId2">
            <a:alphaModFix/>
          </a:blip>
          <a:srcRect b="0" l="0" r="0" t="0"/>
          <a:stretch/>
        </p:blipFill>
        <p:spPr>
          <a:xfrm>
            <a:off x="21491356" y="730251"/>
            <a:ext cx="2438400" cy="25273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22" name="Shape 22"/>
        <p:cNvGrpSpPr/>
        <p:nvPr/>
      </p:nvGrpSpPr>
      <p:grpSpPr>
        <a:xfrm>
          <a:off x="0" y="0"/>
          <a:ext cx="0" cy="0"/>
          <a:chOff x="0" y="0"/>
          <a:chExt cx="0" cy="0"/>
        </a:xfrm>
      </p:grpSpPr>
      <p:pic>
        <p:nvPicPr>
          <p:cNvPr id="23" name="Google Shape;23;p25"/>
          <p:cNvPicPr preferRelativeResize="0"/>
          <p:nvPr/>
        </p:nvPicPr>
        <p:blipFill rotWithShape="1">
          <a:blip r:embed="rId2">
            <a:alphaModFix/>
          </a:blip>
          <a:srcRect b="0" l="0" r="0" t="0"/>
          <a:stretch/>
        </p:blipFill>
        <p:spPr>
          <a:xfrm>
            <a:off x="1587" y="0"/>
            <a:ext cx="24384000" cy="13716000"/>
          </a:xfrm>
          <a:prstGeom prst="rect">
            <a:avLst/>
          </a:prstGeom>
          <a:noFill/>
          <a:ln>
            <a:noFill/>
          </a:ln>
        </p:spPr>
      </p:pic>
      <p:sp>
        <p:nvSpPr>
          <p:cNvPr id="24" name="Google Shape;24;p25"/>
          <p:cNvSpPr/>
          <p:nvPr/>
        </p:nvSpPr>
        <p:spPr>
          <a:xfrm>
            <a:off x="50103" y="564204"/>
            <a:ext cx="24387176" cy="5466945"/>
          </a:xfrm>
          <a:custGeom>
            <a:rect b="b" l="l" r="r" t="t"/>
            <a:pathLst>
              <a:path extrusionOk="0" h="5466945" w="24387176">
                <a:moveTo>
                  <a:pt x="0" y="0"/>
                </a:moveTo>
                <a:lnTo>
                  <a:pt x="21570558" y="0"/>
                </a:lnTo>
                <a:lnTo>
                  <a:pt x="21515138" y="41442"/>
                </a:lnTo>
                <a:cubicBezTo>
                  <a:pt x="21097466" y="386136"/>
                  <a:pt x="20831244" y="907783"/>
                  <a:pt x="20831244" y="1491610"/>
                </a:cubicBezTo>
                <a:cubicBezTo>
                  <a:pt x="20831244" y="2529525"/>
                  <a:pt x="21672640" y="3370921"/>
                  <a:pt x="22710556" y="3370921"/>
                </a:cubicBezTo>
                <a:cubicBezTo>
                  <a:pt x="23424124" y="3370921"/>
                  <a:pt x="24044804" y="2973230"/>
                  <a:pt x="24363046" y="2387401"/>
                </a:cubicBezTo>
                <a:lnTo>
                  <a:pt x="24387176" y="2337309"/>
                </a:lnTo>
                <a:lnTo>
                  <a:pt x="24387176" y="5466945"/>
                </a:lnTo>
                <a:lnTo>
                  <a:pt x="0" y="5466945"/>
                </a:lnTo>
                <a:close/>
              </a:path>
            </a:pathLst>
          </a:custGeom>
          <a:solidFill>
            <a:schemeClr val="lt1">
              <a:alpha val="7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5" name="Google Shape;25;p25"/>
          <p:cNvSpPr txBox="1"/>
          <p:nvPr>
            <p:ph type="title"/>
          </p:nvPr>
        </p:nvSpPr>
        <p:spPr>
          <a:xfrm>
            <a:off x="1676619" y="730251"/>
            <a:ext cx="18869389"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25"/>
          <p:cNvSpPr txBox="1"/>
          <p:nvPr>
            <p:ph idx="1" type="body"/>
          </p:nvPr>
        </p:nvSpPr>
        <p:spPr>
          <a:xfrm>
            <a:off x="1676619" y="3651250"/>
            <a:ext cx="21033938"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7" name="Google Shape;27;p25"/>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5"/>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9" name="Google Shape;29;p25"/>
          <p:cNvPicPr preferRelativeResize="0"/>
          <p:nvPr/>
        </p:nvPicPr>
        <p:blipFill rotWithShape="1">
          <a:blip r:embed="rId3">
            <a:alphaModFix/>
          </a:blip>
          <a:srcRect b="0" l="0" r="0" t="0"/>
          <a:stretch/>
        </p:blipFill>
        <p:spPr>
          <a:xfrm>
            <a:off x="21491356" y="730251"/>
            <a:ext cx="2438400" cy="25273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0" name="Shape 30"/>
        <p:cNvGrpSpPr/>
        <p:nvPr/>
      </p:nvGrpSpPr>
      <p:grpSpPr>
        <a:xfrm>
          <a:off x="0" y="0"/>
          <a:ext cx="0" cy="0"/>
          <a:chOff x="0" y="0"/>
          <a:chExt cx="0" cy="0"/>
        </a:xfrm>
      </p:grpSpPr>
      <p:sp>
        <p:nvSpPr>
          <p:cNvPr id="31" name="Google Shape;31;p26"/>
          <p:cNvSpPr txBox="1"/>
          <p:nvPr>
            <p:ph type="title"/>
          </p:nvPr>
        </p:nvSpPr>
        <p:spPr>
          <a:xfrm>
            <a:off x="1676619" y="730251"/>
            <a:ext cx="18914314"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6"/>
          <p:cNvSpPr txBox="1"/>
          <p:nvPr>
            <p:ph idx="1" type="body"/>
          </p:nvPr>
        </p:nvSpPr>
        <p:spPr>
          <a:xfrm>
            <a:off x="1676619" y="3651250"/>
            <a:ext cx="21033938"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3" name="Google Shape;33;p26"/>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6"/>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5" name="Google Shape;35;p26"/>
          <p:cNvPicPr preferRelativeResize="0"/>
          <p:nvPr/>
        </p:nvPicPr>
        <p:blipFill rotWithShape="1">
          <a:blip r:embed="rId2">
            <a:alphaModFix/>
          </a:blip>
          <a:srcRect b="0" l="0" r="0" t="0"/>
          <a:stretch/>
        </p:blipFill>
        <p:spPr>
          <a:xfrm>
            <a:off x="21491356" y="730251"/>
            <a:ext cx="2438400" cy="25273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type="secHead">
  <p:cSld name="SECTION_HEADER">
    <p:spTree>
      <p:nvGrpSpPr>
        <p:cNvPr id="36" name="Shape 36"/>
        <p:cNvGrpSpPr/>
        <p:nvPr/>
      </p:nvGrpSpPr>
      <p:grpSpPr>
        <a:xfrm>
          <a:off x="0" y="0"/>
          <a:ext cx="0" cy="0"/>
          <a:chOff x="0" y="0"/>
          <a:chExt cx="0" cy="0"/>
        </a:xfrm>
      </p:grpSpPr>
      <p:pic>
        <p:nvPicPr>
          <p:cNvPr id="37" name="Google Shape;37;p27"/>
          <p:cNvPicPr preferRelativeResize="0"/>
          <p:nvPr/>
        </p:nvPicPr>
        <p:blipFill rotWithShape="1">
          <a:blip r:embed="rId2">
            <a:alphaModFix/>
          </a:blip>
          <a:srcRect b="0" l="0" r="0" t="0"/>
          <a:stretch/>
        </p:blipFill>
        <p:spPr>
          <a:xfrm>
            <a:off x="1587" y="0"/>
            <a:ext cx="24384000" cy="13716000"/>
          </a:xfrm>
          <a:prstGeom prst="rect">
            <a:avLst/>
          </a:prstGeom>
          <a:noFill/>
          <a:ln>
            <a:noFill/>
          </a:ln>
        </p:spPr>
      </p:pic>
      <p:sp>
        <p:nvSpPr>
          <p:cNvPr id="38" name="Google Shape;38;p27"/>
          <p:cNvSpPr txBox="1"/>
          <p:nvPr>
            <p:ph type="title"/>
          </p:nvPr>
        </p:nvSpPr>
        <p:spPr>
          <a:xfrm>
            <a:off x="1663917" y="3419477"/>
            <a:ext cx="14645007" cy="570547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2000"/>
              <a:buFont typeface="Arial"/>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7"/>
          <p:cNvSpPr txBox="1"/>
          <p:nvPr>
            <p:ph idx="1" type="body"/>
          </p:nvPr>
        </p:nvSpPr>
        <p:spPr>
          <a:xfrm>
            <a:off x="1663917" y="9178927"/>
            <a:ext cx="21033938" cy="300037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000"/>
              </a:spcBef>
              <a:spcAft>
                <a:spcPts val="0"/>
              </a:spcAft>
              <a:buClr>
                <a:srgbClr val="888888"/>
              </a:buClr>
              <a:buSzPts val="4800"/>
              <a:buNone/>
              <a:defRPr sz="4800">
                <a:solidFill>
                  <a:srgbClr val="888888"/>
                </a:solidFill>
              </a:defRPr>
            </a:lvl1pPr>
            <a:lvl2pPr indent="-228600" lvl="1" marL="914400" algn="l">
              <a:lnSpc>
                <a:spcPct val="90000"/>
              </a:lnSpc>
              <a:spcBef>
                <a:spcPts val="1000"/>
              </a:spcBef>
              <a:spcAft>
                <a:spcPts val="0"/>
              </a:spcAft>
              <a:buClr>
                <a:srgbClr val="888888"/>
              </a:buClr>
              <a:buSzPts val="4000"/>
              <a:buNone/>
              <a:defRPr sz="4000">
                <a:solidFill>
                  <a:srgbClr val="888888"/>
                </a:solidFill>
              </a:defRPr>
            </a:lvl2pPr>
            <a:lvl3pPr indent="-228600" lvl="2" marL="1371600" algn="l">
              <a:lnSpc>
                <a:spcPct val="90000"/>
              </a:lnSpc>
              <a:spcBef>
                <a:spcPts val="1000"/>
              </a:spcBef>
              <a:spcAft>
                <a:spcPts val="0"/>
              </a:spcAft>
              <a:buClr>
                <a:srgbClr val="888888"/>
              </a:buClr>
              <a:buSzPts val="3600"/>
              <a:buNone/>
              <a:defRPr sz="3600">
                <a:solidFill>
                  <a:srgbClr val="888888"/>
                </a:solidFill>
              </a:defRPr>
            </a:lvl3pPr>
            <a:lvl4pPr indent="-228600" lvl="3" marL="1828800" algn="l">
              <a:lnSpc>
                <a:spcPct val="90000"/>
              </a:lnSpc>
              <a:spcBef>
                <a:spcPts val="1000"/>
              </a:spcBef>
              <a:spcAft>
                <a:spcPts val="0"/>
              </a:spcAft>
              <a:buClr>
                <a:srgbClr val="888888"/>
              </a:buClr>
              <a:buSzPts val="3200"/>
              <a:buNone/>
              <a:defRPr sz="3200">
                <a:solidFill>
                  <a:srgbClr val="888888"/>
                </a:solidFill>
              </a:defRPr>
            </a:lvl4pPr>
            <a:lvl5pPr indent="-228600" lvl="4" marL="2286000" algn="l">
              <a:lnSpc>
                <a:spcPct val="90000"/>
              </a:lnSpc>
              <a:spcBef>
                <a:spcPts val="1000"/>
              </a:spcBef>
              <a:spcAft>
                <a:spcPts val="0"/>
              </a:spcAft>
              <a:buClr>
                <a:srgbClr val="888888"/>
              </a:buClr>
              <a:buSzPts val="3200"/>
              <a:buNone/>
              <a:defRPr sz="3200">
                <a:solidFill>
                  <a:srgbClr val="888888"/>
                </a:solidFill>
              </a:defRPr>
            </a:lvl5pPr>
            <a:lvl6pPr indent="-228600" lvl="5" marL="2743200" algn="l">
              <a:lnSpc>
                <a:spcPct val="90000"/>
              </a:lnSpc>
              <a:spcBef>
                <a:spcPts val="1000"/>
              </a:spcBef>
              <a:spcAft>
                <a:spcPts val="0"/>
              </a:spcAft>
              <a:buClr>
                <a:srgbClr val="888888"/>
              </a:buClr>
              <a:buSzPts val="3200"/>
              <a:buNone/>
              <a:defRPr sz="3200">
                <a:solidFill>
                  <a:srgbClr val="888888"/>
                </a:solidFill>
              </a:defRPr>
            </a:lvl6pPr>
            <a:lvl7pPr indent="-228600" lvl="6" marL="3200400" algn="l">
              <a:lnSpc>
                <a:spcPct val="90000"/>
              </a:lnSpc>
              <a:spcBef>
                <a:spcPts val="1000"/>
              </a:spcBef>
              <a:spcAft>
                <a:spcPts val="0"/>
              </a:spcAft>
              <a:buClr>
                <a:srgbClr val="888888"/>
              </a:buClr>
              <a:buSzPts val="3200"/>
              <a:buNone/>
              <a:defRPr sz="3200">
                <a:solidFill>
                  <a:srgbClr val="888888"/>
                </a:solidFill>
              </a:defRPr>
            </a:lvl7pPr>
            <a:lvl8pPr indent="-228600" lvl="7" marL="3657600" algn="l">
              <a:lnSpc>
                <a:spcPct val="90000"/>
              </a:lnSpc>
              <a:spcBef>
                <a:spcPts val="1000"/>
              </a:spcBef>
              <a:spcAft>
                <a:spcPts val="0"/>
              </a:spcAft>
              <a:buClr>
                <a:srgbClr val="888888"/>
              </a:buClr>
              <a:buSzPts val="3200"/>
              <a:buNone/>
              <a:defRPr sz="3200">
                <a:solidFill>
                  <a:srgbClr val="888888"/>
                </a:solidFill>
              </a:defRPr>
            </a:lvl8pPr>
            <a:lvl9pPr indent="-228600" lvl="8" marL="4114800" algn="l">
              <a:lnSpc>
                <a:spcPct val="90000"/>
              </a:lnSpc>
              <a:spcBef>
                <a:spcPts val="1000"/>
              </a:spcBef>
              <a:spcAft>
                <a:spcPts val="0"/>
              </a:spcAft>
              <a:buClr>
                <a:srgbClr val="888888"/>
              </a:buClr>
              <a:buSzPts val="3200"/>
              <a:buNone/>
              <a:defRPr sz="3200">
                <a:solidFill>
                  <a:srgbClr val="888888"/>
                </a:solidFill>
              </a:defRPr>
            </a:lvl9pPr>
          </a:lstStyle>
          <a:p/>
        </p:txBody>
      </p:sp>
      <p:sp>
        <p:nvSpPr>
          <p:cNvPr id="40" name="Google Shape;40;p27"/>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27"/>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2" name="Google Shape;42;p27"/>
          <p:cNvPicPr preferRelativeResize="0"/>
          <p:nvPr/>
        </p:nvPicPr>
        <p:blipFill rotWithShape="1">
          <a:blip r:embed="rId3">
            <a:alphaModFix/>
          </a:blip>
          <a:srcRect b="0" l="0" r="0" t="0"/>
          <a:stretch/>
        </p:blipFill>
        <p:spPr>
          <a:xfrm>
            <a:off x="17205779" y="794856"/>
            <a:ext cx="5226926" cy="541749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3" name="Shape 43"/>
        <p:cNvGrpSpPr/>
        <p:nvPr/>
      </p:nvGrpSpPr>
      <p:grpSpPr>
        <a:xfrm>
          <a:off x="0" y="0"/>
          <a:ext cx="0" cy="0"/>
          <a:chOff x="0" y="0"/>
          <a:chExt cx="0" cy="0"/>
        </a:xfrm>
      </p:grpSpPr>
      <p:sp>
        <p:nvSpPr>
          <p:cNvPr id="44" name="Google Shape;44;p28"/>
          <p:cNvSpPr/>
          <p:nvPr/>
        </p:nvSpPr>
        <p:spPr>
          <a:xfrm>
            <a:off x="861219" y="3595738"/>
            <a:ext cx="25129908" cy="8531688"/>
          </a:xfrm>
          <a:prstGeom prst="roundRect">
            <a:avLst>
              <a:gd fmla="val 6683"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45" name="Google Shape;45;p28"/>
          <p:cNvSpPr txBox="1"/>
          <p:nvPr>
            <p:ph type="ctrTitle"/>
          </p:nvPr>
        </p:nvSpPr>
        <p:spPr>
          <a:xfrm>
            <a:off x="1695847" y="4203903"/>
            <a:ext cx="12286059" cy="451960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2000"/>
              <a:buFont typeface="Arial"/>
              <a:buNone/>
              <a:defRPr b="1" sz="1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8"/>
          <p:cNvSpPr txBox="1"/>
          <p:nvPr>
            <p:ph idx="1" type="subTitle"/>
          </p:nvPr>
        </p:nvSpPr>
        <p:spPr>
          <a:xfrm>
            <a:off x="1695847" y="9308787"/>
            <a:ext cx="14344253" cy="23103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2000"/>
              </a:spcBef>
              <a:spcAft>
                <a:spcPts val="0"/>
              </a:spcAft>
              <a:buClr>
                <a:schemeClr val="lt1"/>
              </a:buClr>
              <a:buSzPts val="4800"/>
              <a:buNone/>
              <a:defRPr sz="4800">
                <a:solidFill>
                  <a:schemeClr val="lt1"/>
                </a:solidFill>
              </a:defRPr>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p:txBody>
      </p:sp>
      <p:sp>
        <p:nvSpPr>
          <p:cNvPr id="47" name="Google Shape;47;p28"/>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8"/>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2400">
                <a:solidFill>
                  <a:schemeClr val="lt1"/>
                </a:solidFill>
                <a:latin typeface="Arial"/>
                <a:ea typeface="Arial"/>
                <a:cs typeface="Arial"/>
                <a:sym typeface="Arial"/>
              </a:defRPr>
            </a:lvl1pPr>
            <a:lvl2pPr indent="0" lvl="1" marL="0" algn="r">
              <a:spcBef>
                <a:spcPts val="0"/>
              </a:spcBef>
              <a:buNone/>
              <a:defRPr sz="2400">
                <a:solidFill>
                  <a:schemeClr val="lt1"/>
                </a:solidFill>
                <a:latin typeface="Arial"/>
                <a:ea typeface="Arial"/>
                <a:cs typeface="Arial"/>
                <a:sym typeface="Arial"/>
              </a:defRPr>
            </a:lvl2pPr>
            <a:lvl3pPr indent="0" lvl="2" marL="0" algn="r">
              <a:spcBef>
                <a:spcPts val="0"/>
              </a:spcBef>
              <a:buNone/>
              <a:defRPr sz="2400">
                <a:solidFill>
                  <a:schemeClr val="lt1"/>
                </a:solidFill>
                <a:latin typeface="Arial"/>
                <a:ea typeface="Arial"/>
                <a:cs typeface="Arial"/>
                <a:sym typeface="Arial"/>
              </a:defRPr>
            </a:lvl3pPr>
            <a:lvl4pPr indent="0" lvl="3" marL="0" algn="r">
              <a:spcBef>
                <a:spcPts val="0"/>
              </a:spcBef>
              <a:buNone/>
              <a:defRPr sz="2400">
                <a:solidFill>
                  <a:schemeClr val="lt1"/>
                </a:solidFill>
                <a:latin typeface="Arial"/>
                <a:ea typeface="Arial"/>
                <a:cs typeface="Arial"/>
                <a:sym typeface="Arial"/>
              </a:defRPr>
            </a:lvl4pPr>
            <a:lvl5pPr indent="0" lvl="4" marL="0" algn="r">
              <a:spcBef>
                <a:spcPts val="0"/>
              </a:spcBef>
              <a:buNone/>
              <a:defRPr sz="2400">
                <a:solidFill>
                  <a:schemeClr val="lt1"/>
                </a:solidFill>
                <a:latin typeface="Arial"/>
                <a:ea typeface="Arial"/>
                <a:cs typeface="Arial"/>
                <a:sym typeface="Arial"/>
              </a:defRPr>
            </a:lvl5pPr>
            <a:lvl6pPr indent="0" lvl="5" marL="0" algn="r">
              <a:spcBef>
                <a:spcPts val="0"/>
              </a:spcBef>
              <a:buNone/>
              <a:defRPr sz="2400">
                <a:solidFill>
                  <a:schemeClr val="lt1"/>
                </a:solidFill>
                <a:latin typeface="Arial"/>
                <a:ea typeface="Arial"/>
                <a:cs typeface="Arial"/>
                <a:sym typeface="Arial"/>
              </a:defRPr>
            </a:lvl6pPr>
            <a:lvl7pPr indent="0" lvl="6" marL="0" algn="r">
              <a:spcBef>
                <a:spcPts val="0"/>
              </a:spcBef>
              <a:buNone/>
              <a:defRPr sz="2400">
                <a:solidFill>
                  <a:schemeClr val="lt1"/>
                </a:solidFill>
                <a:latin typeface="Arial"/>
                <a:ea typeface="Arial"/>
                <a:cs typeface="Arial"/>
                <a:sym typeface="Arial"/>
              </a:defRPr>
            </a:lvl7pPr>
            <a:lvl8pPr indent="0" lvl="7" marL="0" algn="r">
              <a:spcBef>
                <a:spcPts val="0"/>
              </a:spcBef>
              <a:buNone/>
              <a:defRPr sz="2400">
                <a:solidFill>
                  <a:schemeClr val="lt1"/>
                </a:solidFill>
                <a:latin typeface="Arial"/>
                <a:ea typeface="Arial"/>
                <a:cs typeface="Arial"/>
                <a:sym typeface="Arial"/>
              </a:defRPr>
            </a:lvl8pPr>
            <a:lvl9pPr indent="0" lvl="8" marL="0" algn="r">
              <a:spcBef>
                <a:spcPts val="0"/>
              </a:spcBef>
              <a:buNone/>
              <a:defRPr sz="24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28"/>
          <p:cNvSpPr/>
          <p:nvPr/>
        </p:nvSpPr>
        <p:spPr>
          <a:xfrm>
            <a:off x="16183637" y="9013230"/>
            <a:ext cx="3257669" cy="3257669"/>
          </a:xfrm>
          <a:prstGeom prst="ellipse">
            <a:avLst/>
          </a:prstGeom>
          <a:noFill/>
          <a:ln cap="flat" cmpd="sng" w="146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 name="Google Shape;50;p28"/>
          <p:cNvSpPr/>
          <p:nvPr/>
        </p:nvSpPr>
        <p:spPr>
          <a:xfrm>
            <a:off x="21320100" y="4425142"/>
            <a:ext cx="3608615" cy="3608615"/>
          </a:xfrm>
          <a:prstGeom prst="ellipse">
            <a:avLst/>
          </a:prstGeom>
          <a:noFill/>
          <a:ln cap="flat" cmpd="sng" w="152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 name="Google Shape;51;p28"/>
          <p:cNvSpPr/>
          <p:nvPr/>
        </p:nvSpPr>
        <p:spPr>
          <a:xfrm>
            <a:off x="17762247" y="5257042"/>
            <a:ext cx="5917515" cy="5917515"/>
          </a:xfrm>
          <a:prstGeom prst="ellipse">
            <a:avLst/>
          </a:prstGeom>
          <a:noFill/>
          <a:ln cap="flat" cmpd="sng" w="152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 name="Google Shape;52;p28"/>
          <p:cNvSpPr/>
          <p:nvPr/>
        </p:nvSpPr>
        <p:spPr>
          <a:xfrm>
            <a:off x="16489928" y="351150"/>
            <a:ext cx="6658628" cy="665862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3" name="Google Shape;53;p28"/>
          <p:cNvPicPr preferRelativeResize="0"/>
          <p:nvPr/>
        </p:nvPicPr>
        <p:blipFill rotWithShape="1">
          <a:blip r:embed="rId2">
            <a:alphaModFix/>
          </a:blip>
          <a:srcRect b="0" l="0" r="0" t="0"/>
          <a:stretch/>
        </p:blipFill>
        <p:spPr>
          <a:xfrm>
            <a:off x="17205779" y="906822"/>
            <a:ext cx="5226926" cy="541749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4" name="Shape 54"/>
        <p:cNvGrpSpPr/>
        <p:nvPr/>
      </p:nvGrpSpPr>
      <p:grpSpPr>
        <a:xfrm>
          <a:off x="0" y="0"/>
          <a:ext cx="0" cy="0"/>
          <a:chOff x="0" y="0"/>
          <a:chExt cx="0" cy="0"/>
        </a:xfrm>
      </p:grpSpPr>
      <p:sp>
        <p:nvSpPr>
          <p:cNvPr id="55" name="Google Shape;55;p29"/>
          <p:cNvSpPr txBox="1"/>
          <p:nvPr>
            <p:ph type="title"/>
          </p:nvPr>
        </p:nvSpPr>
        <p:spPr>
          <a:xfrm>
            <a:off x="1663917" y="3419477"/>
            <a:ext cx="13936867" cy="570547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2000"/>
              <a:buFont typeface="Arial"/>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9"/>
          <p:cNvSpPr txBox="1"/>
          <p:nvPr>
            <p:ph idx="1" type="body"/>
          </p:nvPr>
        </p:nvSpPr>
        <p:spPr>
          <a:xfrm>
            <a:off x="1663917" y="9178927"/>
            <a:ext cx="21033938" cy="300037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000"/>
              </a:spcBef>
              <a:spcAft>
                <a:spcPts val="0"/>
              </a:spcAft>
              <a:buClr>
                <a:srgbClr val="888888"/>
              </a:buClr>
              <a:buSzPts val="4800"/>
              <a:buNone/>
              <a:defRPr sz="4800">
                <a:solidFill>
                  <a:srgbClr val="888888"/>
                </a:solidFill>
              </a:defRPr>
            </a:lvl1pPr>
            <a:lvl2pPr indent="-228600" lvl="1" marL="914400" algn="l">
              <a:lnSpc>
                <a:spcPct val="90000"/>
              </a:lnSpc>
              <a:spcBef>
                <a:spcPts val="1000"/>
              </a:spcBef>
              <a:spcAft>
                <a:spcPts val="0"/>
              </a:spcAft>
              <a:buClr>
                <a:srgbClr val="888888"/>
              </a:buClr>
              <a:buSzPts val="4000"/>
              <a:buNone/>
              <a:defRPr sz="4000">
                <a:solidFill>
                  <a:srgbClr val="888888"/>
                </a:solidFill>
              </a:defRPr>
            </a:lvl2pPr>
            <a:lvl3pPr indent="-228600" lvl="2" marL="1371600" algn="l">
              <a:lnSpc>
                <a:spcPct val="90000"/>
              </a:lnSpc>
              <a:spcBef>
                <a:spcPts val="1000"/>
              </a:spcBef>
              <a:spcAft>
                <a:spcPts val="0"/>
              </a:spcAft>
              <a:buClr>
                <a:srgbClr val="888888"/>
              </a:buClr>
              <a:buSzPts val="3600"/>
              <a:buNone/>
              <a:defRPr sz="3600">
                <a:solidFill>
                  <a:srgbClr val="888888"/>
                </a:solidFill>
              </a:defRPr>
            </a:lvl3pPr>
            <a:lvl4pPr indent="-228600" lvl="3" marL="1828800" algn="l">
              <a:lnSpc>
                <a:spcPct val="90000"/>
              </a:lnSpc>
              <a:spcBef>
                <a:spcPts val="1000"/>
              </a:spcBef>
              <a:spcAft>
                <a:spcPts val="0"/>
              </a:spcAft>
              <a:buClr>
                <a:srgbClr val="888888"/>
              </a:buClr>
              <a:buSzPts val="3200"/>
              <a:buNone/>
              <a:defRPr sz="3200">
                <a:solidFill>
                  <a:srgbClr val="888888"/>
                </a:solidFill>
              </a:defRPr>
            </a:lvl4pPr>
            <a:lvl5pPr indent="-228600" lvl="4" marL="2286000" algn="l">
              <a:lnSpc>
                <a:spcPct val="90000"/>
              </a:lnSpc>
              <a:spcBef>
                <a:spcPts val="1000"/>
              </a:spcBef>
              <a:spcAft>
                <a:spcPts val="0"/>
              </a:spcAft>
              <a:buClr>
                <a:srgbClr val="888888"/>
              </a:buClr>
              <a:buSzPts val="3200"/>
              <a:buNone/>
              <a:defRPr sz="3200">
                <a:solidFill>
                  <a:srgbClr val="888888"/>
                </a:solidFill>
              </a:defRPr>
            </a:lvl5pPr>
            <a:lvl6pPr indent="-228600" lvl="5" marL="2743200" algn="l">
              <a:lnSpc>
                <a:spcPct val="90000"/>
              </a:lnSpc>
              <a:spcBef>
                <a:spcPts val="1000"/>
              </a:spcBef>
              <a:spcAft>
                <a:spcPts val="0"/>
              </a:spcAft>
              <a:buClr>
                <a:srgbClr val="888888"/>
              </a:buClr>
              <a:buSzPts val="3200"/>
              <a:buNone/>
              <a:defRPr sz="3200">
                <a:solidFill>
                  <a:srgbClr val="888888"/>
                </a:solidFill>
              </a:defRPr>
            </a:lvl6pPr>
            <a:lvl7pPr indent="-228600" lvl="6" marL="3200400" algn="l">
              <a:lnSpc>
                <a:spcPct val="90000"/>
              </a:lnSpc>
              <a:spcBef>
                <a:spcPts val="1000"/>
              </a:spcBef>
              <a:spcAft>
                <a:spcPts val="0"/>
              </a:spcAft>
              <a:buClr>
                <a:srgbClr val="888888"/>
              </a:buClr>
              <a:buSzPts val="3200"/>
              <a:buNone/>
              <a:defRPr sz="3200">
                <a:solidFill>
                  <a:srgbClr val="888888"/>
                </a:solidFill>
              </a:defRPr>
            </a:lvl7pPr>
            <a:lvl8pPr indent="-228600" lvl="7" marL="3657600" algn="l">
              <a:lnSpc>
                <a:spcPct val="90000"/>
              </a:lnSpc>
              <a:spcBef>
                <a:spcPts val="1000"/>
              </a:spcBef>
              <a:spcAft>
                <a:spcPts val="0"/>
              </a:spcAft>
              <a:buClr>
                <a:srgbClr val="888888"/>
              </a:buClr>
              <a:buSzPts val="3200"/>
              <a:buNone/>
              <a:defRPr sz="3200">
                <a:solidFill>
                  <a:srgbClr val="888888"/>
                </a:solidFill>
              </a:defRPr>
            </a:lvl8pPr>
            <a:lvl9pPr indent="-228600" lvl="8" marL="4114800" algn="l">
              <a:lnSpc>
                <a:spcPct val="90000"/>
              </a:lnSpc>
              <a:spcBef>
                <a:spcPts val="1000"/>
              </a:spcBef>
              <a:spcAft>
                <a:spcPts val="0"/>
              </a:spcAft>
              <a:buClr>
                <a:srgbClr val="888888"/>
              </a:buClr>
              <a:buSzPts val="3200"/>
              <a:buNone/>
              <a:defRPr sz="3200">
                <a:solidFill>
                  <a:srgbClr val="888888"/>
                </a:solidFill>
              </a:defRPr>
            </a:lvl9pPr>
          </a:lstStyle>
          <a:p/>
        </p:txBody>
      </p:sp>
      <p:sp>
        <p:nvSpPr>
          <p:cNvPr id="57" name="Google Shape;57;p29"/>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9"/>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59" name="Google Shape;59;p29"/>
          <p:cNvPicPr preferRelativeResize="0"/>
          <p:nvPr/>
        </p:nvPicPr>
        <p:blipFill rotWithShape="1">
          <a:blip r:embed="rId2">
            <a:alphaModFix/>
          </a:blip>
          <a:srcRect b="0" l="0" r="0" t="0"/>
          <a:stretch/>
        </p:blipFill>
        <p:spPr>
          <a:xfrm>
            <a:off x="17205779" y="794856"/>
            <a:ext cx="5226926" cy="541749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0" name="Shape 60"/>
        <p:cNvGrpSpPr/>
        <p:nvPr/>
      </p:nvGrpSpPr>
      <p:grpSpPr>
        <a:xfrm>
          <a:off x="0" y="0"/>
          <a:ext cx="0" cy="0"/>
          <a:chOff x="0" y="0"/>
          <a:chExt cx="0" cy="0"/>
        </a:xfrm>
      </p:grpSpPr>
      <p:sp>
        <p:nvSpPr>
          <p:cNvPr id="61" name="Google Shape;61;p30"/>
          <p:cNvSpPr txBox="1"/>
          <p:nvPr>
            <p:ph type="title"/>
          </p:nvPr>
        </p:nvSpPr>
        <p:spPr>
          <a:xfrm>
            <a:off x="1676619" y="730251"/>
            <a:ext cx="19261275"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30"/>
          <p:cNvSpPr txBox="1"/>
          <p:nvPr>
            <p:ph idx="1" type="body"/>
          </p:nvPr>
        </p:nvSpPr>
        <p:spPr>
          <a:xfrm>
            <a:off x="1676618" y="3651250"/>
            <a:ext cx="10364549"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63" name="Google Shape;63;p30"/>
          <p:cNvSpPr txBox="1"/>
          <p:nvPr>
            <p:ph idx="2" type="body"/>
          </p:nvPr>
        </p:nvSpPr>
        <p:spPr>
          <a:xfrm>
            <a:off x="12346008" y="3651250"/>
            <a:ext cx="10364549"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64" name="Google Shape;64;p30"/>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0"/>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6" name="Google Shape;66;p30"/>
          <p:cNvPicPr preferRelativeResize="0"/>
          <p:nvPr/>
        </p:nvPicPr>
        <p:blipFill rotWithShape="1">
          <a:blip r:embed="rId2">
            <a:alphaModFix/>
          </a:blip>
          <a:srcRect b="0" l="0" r="0" t="0"/>
          <a:stretch/>
        </p:blipFill>
        <p:spPr>
          <a:xfrm>
            <a:off x="21491356" y="730251"/>
            <a:ext cx="2438400" cy="25273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7" name="Shape 67"/>
        <p:cNvGrpSpPr/>
        <p:nvPr/>
      </p:nvGrpSpPr>
      <p:grpSpPr>
        <a:xfrm>
          <a:off x="0" y="0"/>
          <a:ext cx="0" cy="0"/>
          <a:chOff x="0" y="0"/>
          <a:chExt cx="0" cy="0"/>
        </a:xfrm>
      </p:grpSpPr>
      <p:sp>
        <p:nvSpPr>
          <p:cNvPr id="68" name="Google Shape;68;p31"/>
          <p:cNvSpPr txBox="1"/>
          <p:nvPr>
            <p:ph type="title"/>
          </p:nvPr>
        </p:nvSpPr>
        <p:spPr>
          <a:xfrm>
            <a:off x="1679795" y="730251"/>
            <a:ext cx="19052825"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31"/>
          <p:cNvSpPr txBox="1"/>
          <p:nvPr>
            <p:ph idx="1" type="body"/>
          </p:nvPr>
        </p:nvSpPr>
        <p:spPr>
          <a:xfrm>
            <a:off x="1679796" y="3362326"/>
            <a:ext cx="10316917" cy="164782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2000"/>
              </a:spcBef>
              <a:spcAft>
                <a:spcPts val="0"/>
              </a:spcAft>
              <a:buClr>
                <a:schemeClr val="dk1"/>
              </a:buClr>
              <a:buSzPts val="4800"/>
              <a:buNone/>
              <a:defRPr b="1" sz="4800"/>
            </a:lvl1pPr>
            <a:lvl2pPr indent="-228600" lvl="1" marL="914400" algn="l">
              <a:lnSpc>
                <a:spcPct val="90000"/>
              </a:lnSpc>
              <a:spcBef>
                <a:spcPts val="1000"/>
              </a:spcBef>
              <a:spcAft>
                <a:spcPts val="0"/>
              </a:spcAft>
              <a:buClr>
                <a:schemeClr val="dk1"/>
              </a:buClr>
              <a:buSzPts val="4000"/>
              <a:buNone/>
              <a:defRPr b="1" sz="4000"/>
            </a:lvl2pPr>
            <a:lvl3pPr indent="-228600" lvl="2" marL="1371600" algn="l">
              <a:lnSpc>
                <a:spcPct val="90000"/>
              </a:lnSpc>
              <a:spcBef>
                <a:spcPts val="1000"/>
              </a:spcBef>
              <a:spcAft>
                <a:spcPts val="0"/>
              </a:spcAft>
              <a:buClr>
                <a:schemeClr val="dk1"/>
              </a:buClr>
              <a:buSzPts val="3600"/>
              <a:buNone/>
              <a:defRPr b="1" sz="3600"/>
            </a:lvl3pPr>
            <a:lvl4pPr indent="-228600" lvl="3" marL="1828800" algn="l">
              <a:lnSpc>
                <a:spcPct val="90000"/>
              </a:lnSpc>
              <a:spcBef>
                <a:spcPts val="1000"/>
              </a:spcBef>
              <a:spcAft>
                <a:spcPts val="0"/>
              </a:spcAft>
              <a:buClr>
                <a:schemeClr val="dk1"/>
              </a:buClr>
              <a:buSzPts val="3200"/>
              <a:buNone/>
              <a:defRPr b="1" sz="3200"/>
            </a:lvl4pPr>
            <a:lvl5pPr indent="-228600" lvl="4" marL="2286000" algn="l">
              <a:lnSpc>
                <a:spcPct val="90000"/>
              </a:lnSpc>
              <a:spcBef>
                <a:spcPts val="1000"/>
              </a:spcBef>
              <a:spcAft>
                <a:spcPts val="0"/>
              </a:spcAft>
              <a:buClr>
                <a:schemeClr val="dk1"/>
              </a:buClr>
              <a:buSzPts val="3200"/>
              <a:buNone/>
              <a:defRPr b="1" sz="3200"/>
            </a:lvl5pPr>
            <a:lvl6pPr indent="-228600" lvl="5" marL="2743200" algn="l">
              <a:lnSpc>
                <a:spcPct val="90000"/>
              </a:lnSpc>
              <a:spcBef>
                <a:spcPts val="1000"/>
              </a:spcBef>
              <a:spcAft>
                <a:spcPts val="0"/>
              </a:spcAft>
              <a:buClr>
                <a:schemeClr val="dk1"/>
              </a:buClr>
              <a:buSzPts val="3200"/>
              <a:buNone/>
              <a:defRPr b="1" sz="3200"/>
            </a:lvl6pPr>
            <a:lvl7pPr indent="-228600" lvl="6" marL="3200400" algn="l">
              <a:lnSpc>
                <a:spcPct val="90000"/>
              </a:lnSpc>
              <a:spcBef>
                <a:spcPts val="1000"/>
              </a:spcBef>
              <a:spcAft>
                <a:spcPts val="0"/>
              </a:spcAft>
              <a:buClr>
                <a:schemeClr val="dk1"/>
              </a:buClr>
              <a:buSzPts val="3200"/>
              <a:buNone/>
              <a:defRPr b="1" sz="3200"/>
            </a:lvl7pPr>
            <a:lvl8pPr indent="-228600" lvl="7" marL="3657600" algn="l">
              <a:lnSpc>
                <a:spcPct val="90000"/>
              </a:lnSpc>
              <a:spcBef>
                <a:spcPts val="1000"/>
              </a:spcBef>
              <a:spcAft>
                <a:spcPts val="0"/>
              </a:spcAft>
              <a:buClr>
                <a:schemeClr val="dk1"/>
              </a:buClr>
              <a:buSzPts val="3200"/>
              <a:buNone/>
              <a:defRPr b="1" sz="3200"/>
            </a:lvl8pPr>
            <a:lvl9pPr indent="-228600" lvl="8" marL="4114800" algn="l">
              <a:lnSpc>
                <a:spcPct val="90000"/>
              </a:lnSpc>
              <a:spcBef>
                <a:spcPts val="1000"/>
              </a:spcBef>
              <a:spcAft>
                <a:spcPts val="0"/>
              </a:spcAft>
              <a:buClr>
                <a:schemeClr val="dk1"/>
              </a:buClr>
              <a:buSzPts val="3200"/>
              <a:buNone/>
              <a:defRPr b="1" sz="3200"/>
            </a:lvl9pPr>
          </a:lstStyle>
          <a:p/>
        </p:txBody>
      </p:sp>
      <p:sp>
        <p:nvSpPr>
          <p:cNvPr id="70" name="Google Shape;70;p31"/>
          <p:cNvSpPr txBox="1"/>
          <p:nvPr>
            <p:ph idx="2" type="body"/>
          </p:nvPr>
        </p:nvSpPr>
        <p:spPr>
          <a:xfrm>
            <a:off x="1679796" y="5010150"/>
            <a:ext cx="10316917" cy="73691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71" name="Google Shape;71;p31"/>
          <p:cNvSpPr txBox="1"/>
          <p:nvPr>
            <p:ph idx="3" type="body"/>
          </p:nvPr>
        </p:nvSpPr>
        <p:spPr>
          <a:xfrm>
            <a:off x="12346007" y="3362326"/>
            <a:ext cx="10367726" cy="164782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2000"/>
              </a:spcBef>
              <a:spcAft>
                <a:spcPts val="0"/>
              </a:spcAft>
              <a:buClr>
                <a:schemeClr val="dk1"/>
              </a:buClr>
              <a:buSzPts val="4800"/>
              <a:buNone/>
              <a:defRPr b="1" sz="4800"/>
            </a:lvl1pPr>
            <a:lvl2pPr indent="-228600" lvl="1" marL="914400" algn="l">
              <a:lnSpc>
                <a:spcPct val="90000"/>
              </a:lnSpc>
              <a:spcBef>
                <a:spcPts val="1000"/>
              </a:spcBef>
              <a:spcAft>
                <a:spcPts val="0"/>
              </a:spcAft>
              <a:buClr>
                <a:schemeClr val="dk1"/>
              </a:buClr>
              <a:buSzPts val="4000"/>
              <a:buNone/>
              <a:defRPr b="1" sz="4000"/>
            </a:lvl2pPr>
            <a:lvl3pPr indent="-228600" lvl="2" marL="1371600" algn="l">
              <a:lnSpc>
                <a:spcPct val="90000"/>
              </a:lnSpc>
              <a:spcBef>
                <a:spcPts val="1000"/>
              </a:spcBef>
              <a:spcAft>
                <a:spcPts val="0"/>
              </a:spcAft>
              <a:buClr>
                <a:schemeClr val="dk1"/>
              </a:buClr>
              <a:buSzPts val="3600"/>
              <a:buNone/>
              <a:defRPr b="1" sz="3600"/>
            </a:lvl3pPr>
            <a:lvl4pPr indent="-228600" lvl="3" marL="1828800" algn="l">
              <a:lnSpc>
                <a:spcPct val="90000"/>
              </a:lnSpc>
              <a:spcBef>
                <a:spcPts val="1000"/>
              </a:spcBef>
              <a:spcAft>
                <a:spcPts val="0"/>
              </a:spcAft>
              <a:buClr>
                <a:schemeClr val="dk1"/>
              </a:buClr>
              <a:buSzPts val="3200"/>
              <a:buNone/>
              <a:defRPr b="1" sz="3200"/>
            </a:lvl4pPr>
            <a:lvl5pPr indent="-228600" lvl="4" marL="2286000" algn="l">
              <a:lnSpc>
                <a:spcPct val="90000"/>
              </a:lnSpc>
              <a:spcBef>
                <a:spcPts val="1000"/>
              </a:spcBef>
              <a:spcAft>
                <a:spcPts val="0"/>
              </a:spcAft>
              <a:buClr>
                <a:schemeClr val="dk1"/>
              </a:buClr>
              <a:buSzPts val="3200"/>
              <a:buNone/>
              <a:defRPr b="1" sz="3200"/>
            </a:lvl5pPr>
            <a:lvl6pPr indent="-228600" lvl="5" marL="2743200" algn="l">
              <a:lnSpc>
                <a:spcPct val="90000"/>
              </a:lnSpc>
              <a:spcBef>
                <a:spcPts val="1000"/>
              </a:spcBef>
              <a:spcAft>
                <a:spcPts val="0"/>
              </a:spcAft>
              <a:buClr>
                <a:schemeClr val="dk1"/>
              </a:buClr>
              <a:buSzPts val="3200"/>
              <a:buNone/>
              <a:defRPr b="1" sz="3200"/>
            </a:lvl6pPr>
            <a:lvl7pPr indent="-228600" lvl="6" marL="3200400" algn="l">
              <a:lnSpc>
                <a:spcPct val="90000"/>
              </a:lnSpc>
              <a:spcBef>
                <a:spcPts val="1000"/>
              </a:spcBef>
              <a:spcAft>
                <a:spcPts val="0"/>
              </a:spcAft>
              <a:buClr>
                <a:schemeClr val="dk1"/>
              </a:buClr>
              <a:buSzPts val="3200"/>
              <a:buNone/>
              <a:defRPr b="1" sz="3200"/>
            </a:lvl7pPr>
            <a:lvl8pPr indent="-228600" lvl="7" marL="3657600" algn="l">
              <a:lnSpc>
                <a:spcPct val="90000"/>
              </a:lnSpc>
              <a:spcBef>
                <a:spcPts val="1000"/>
              </a:spcBef>
              <a:spcAft>
                <a:spcPts val="0"/>
              </a:spcAft>
              <a:buClr>
                <a:schemeClr val="dk1"/>
              </a:buClr>
              <a:buSzPts val="3200"/>
              <a:buNone/>
              <a:defRPr b="1" sz="3200"/>
            </a:lvl8pPr>
            <a:lvl9pPr indent="-228600" lvl="8" marL="4114800" algn="l">
              <a:lnSpc>
                <a:spcPct val="90000"/>
              </a:lnSpc>
              <a:spcBef>
                <a:spcPts val="1000"/>
              </a:spcBef>
              <a:spcAft>
                <a:spcPts val="0"/>
              </a:spcAft>
              <a:buClr>
                <a:schemeClr val="dk1"/>
              </a:buClr>
              <a:buSzPts val="3200"/>
              <a:buNone/>
              <a:defRPr b="1" sz="3200"/>
            </a:lvl9pPr>
          </a:lstStyle>
          <a:p/>
        </p:txBody>
      </p:sp>
      <p:sp>
        <p:nvSpPr>
          <p:cNvPr id="72" name="Google Shape;72;p31"/>
          <p:cNvSpPr txBox="1"/>
          <p:nvPr>
            <p:ph idx="4" type="body"/>
          </p:nvPr>
        </p:nvSpPr>
        <p:spPr>
          <a:xfrm>
            <a:off x="12346007" y="5010150"/>
            <a:ext cx="10367726" cy="73691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73" name="Google Shape;73;p31"/>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1"/>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75" name="Google Shape;75;p31"/>
          <p:cNvPicPr preferRelativeResize="0"/>
          <p:nvPr/>
        </p:nvPicPr>
        <p:blipFill rotWithShape="1">
          <a:blip r:embed="rId2">
            <a:alphaModFix/>
          </a:blip>
          <a:srcRect b="0" l="0" r="0" t="0"/>
          <a:stretch/>
        </p:blipFill>
        <p:spPr>
          <a:xfrm>
            <a:off x="21491356" y="730251"/>
            <a:ext cx="2438400" cy="25273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32"/>
          <p:cNvSpPr txBox="1"/>
          <p:nvPr>
            <p:ph type="title"/>
          </p:nvPr>
        </p:nvSpPr>
        <p:spPr>
          <a:xfrm>
            <a:off x="1676619" y="730251"/>
            <a:ext cx="19093324"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32"/>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2"/>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0" name="Google Shape;80;p32"/>
          <p:cNvPicPr preferRelativeResize="0"/>
          <p:nvPr/>
        </p:nvPicPr>
        <p:blipFill rotWithShape="1">
          <a:blip r:embed="rId2">
            <a:alphaModFix/>
          </a:blip>
          <a:srcRect b="0" l="0" r="0" t="0"/>
          <a:stretch/>
        </p:blipFill>
        <p:spPr>
          <a:xfrm>
            <a:off x="21491356" y="730251"/>
            <a:ext cx="2438400" cy="25273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
          <p:cNvSpPr txBox="1"/>
          <p:nvPr>
            <p:ph type="title"/>
          </p:nvPr>
        </p:nvSpPr>
        <p:spPr>
          <a:xfrm>
            <a:off x="1676619" y="730251"/>
            <a:ext cx="21033938" cy="265112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1"/>
              </a:buClr>
              <a:buSzPts val="8800"/>
              <a:buFont typeface="Arial"/>
              <a:buNone/>
              <a:defRPr b="1" i="0" sz="8800" u="none" cap="none" strike="noStrik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3"/>
          <p:cNvSpPr txBox="1"/>
          <p:nvPr>
            <p:ph idx="1" type="body"/>
          </p:nvPr>
        </p:nvSpPr>
        <p:spPr>
          <a:xfrm>
            <a:off x="1676619" y="3651250"/>
            <a:ext cx="21033938" cy="8702676"/>
          </a:xfrm>
          <a:prstGeom prst="rect">
            <a:avLst/>
          </a:prstGeom>
          <a:noFill/>
          <a:ln>
            <a:noFill/>
          </a:ln>
        </p:spPr>
        <p:txBody>
          <a:bodyPr anchorCtr="0" anchor="t" bIns="45700" lIns="91425" spcFirstLastPara="1" rIns="91425" wrap="square" tIns="45700">
            <a:normAutofit/>
          </a:bodyPr>
          <a:lstStyle>
            <a:lvl1pPr indent="-584200" lvl="0" marL="45720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Arial"/>
                <a:ea typeface="Arial"/>
                <a:cs typeface="Arial"/>
                <a:sym typeface="Arial"/>
              </a:defRPr>
            </a:lvl1pPr>
            <a:lvl2pPr indent="-533400" lvl="1" marL="914400"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2pPr>
            <a:lvl3pPr indent="-482600" lvl="2" marL="1371600"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3pPr>
            <a:lvl4pPr indent="-457200" lvl="3" marL="1828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 name="Google Shape;12;p23"/>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005A83"/>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23"/>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400" u="none" cap="none" strike="noStrike">
                <a:solidFill>
                  <a:srgbClr val="005A83"/>
                </a:solidFill>
                <a:latin typeface="Arial"/>
                <a:ea typeface="Arial"/>
                <a:cs typeface="Arial"/>
                <a:sym typeface="Arial"/>
              </a:defRPr>
            </a:lvl1pPr>
            <a:lvl2pPr indent="0" lvl="1" marL="0" marR="0" rtl="0" algn="r">
              <a:spcBef>
                <a:spcPts val="0"/>
              </a:spcBef>
              <a:buNone/>
              <a:defRPr b="0" i="0" sz="2400" u="none" cap="none" strike="noStrike">
                <a:solidFill>
                  <a:srgbClr val="005A83"/>
                </a:solidFill>
                <a:latin typeface="Arial"/>
                <a:ea typeface="Arial"/>
                <a:cs typeface="Arial"/>
                <a:sym typeface="Arial"/>
              </a:defRPr>
            </a:lvl2pPr>
            <a:lvl3pPr indent="0" lvl="2" marL="0" marR="0" rtl="0" algn="r">
              <a:spcBef>
                <a:spcPts val="0"/>
              </a:spcBef>
              <a:buNone/>
              <a:defRPr b="0" i="0" sz="2400" u="none" cap="none" strike="noStrike">
                <a:solidFill>
                  <a:srgbClr val="005A83"/>
                </a:solidFill>
                <a:latin typeface="Arial"/>
                <a:ea typeface="Arial"/>
                <a:cs typeface="Arial"/>
                <a:sym typeface="Arial"/>
              </a:defRPr>
            </a:lvl3pPr>
            <a:lvl4pPr indent="0" lvl="3" marL="0" marR="0" rtl="0" algn="r">
              <a:spcBef>
                <a:spcPts val="0"/>
              </a:spcBef>
              <a:buNone/>
              <a:defRPr b="0" i="0" sz="2400" u="none" cap="none" strike="noStrike">
                <a:solidFill>
                  <a:srgbClr val="005A83"/>
                </a:solidFill>
                <a:latin typeface="Arial"/>
                <a:ea typeface="Arial"/>
                <a:cs typeface="Arial"/>
                <a:sym typeface="Arial"/>
              </a:defRPr>
            </a:lvl4pPr>
            <a:lvl5pPr indent="0" lvl="4" marL="0" marR="0" rtl="0" algn="r">
              <a:spcBef>
                <a:spcPts val="0"/>
              </a:spcBef>
              <a:buNone/>
              <a:defRPr b="0" i="0" sz="2400" u="none" cap="none" strike="noStrike">
                <a:solidFill>
                  <a:srgbClr val="005A83"/>
                </a:solidFill>
                <a:latin typeface="Arial"/>
                <a:ea typeface="Arial"/>
                <a:cs typeface="Arial"/>
                <a:sym typeface="Arial"/>
              </a:defRPr>
            </a:lvl5pPr>
            <a:lvl6pPr indent="0" lvl="5" marL="0" marR="0" rtl="0" algn="r">
              <a:spcBef>
                <a:spcPts val="0"/>
              </a:spcBef>
              <a:buNone/>
              <a:defRPr b="0" i="0" sz="2400" u="none" cap="none" strike="noStrike">
                <a:solidFill>
                  <a:srgbClr val="005A83"/>
                </a:solidFill>
                <a:latin typeface="Arial"/>
                <a:ea typeface="Arial"/>
                <a:cs typeface="Arial"/>
                <a:sym typeface="Arial"/>
              </a:defRPr>
            </a:lvl6pPr>
            <a:lvl7pPr indent="0" lvl="6" marL="0" marR="0" rtl="0" algn="r">
              <a:spcBef>
                <a:spcPts val="0"/>
              </a:spcBef>
              <a:buNone/>
              <a:defRPr b="0" i="0" sz="2400" u="none" cap="none" strike="noStrike">
                <a:solidFill>
                  <a:srgbClr val="005A83"/>
                </a:solidFill>
                <a:latin typeface="Arial"/>
                <a:ea typeface="Arial"/>
                <a:cs typeface="Arial"/>
                <a:sym typeface="Arial"/>
              </a:defRPr>
            </a:lvl7pPr>
            <a:lvl8pPr indent="0" lvl="7" marL="0" marR="0" rtl="0" algn="r">
              <a:spcBef>
                <a:spcPts val="0"/>
              </a:spcBef>
              <a:buNone/>
              <a:defRPr b="0" i="0" sz="2400" u="none" cap="none" strike="noStrike">
                <a:solidFill>
                  <a:srgbClr val="005A83"/>
                </a:solidFill>
                <a:latin typeface="Arial"/>
                <a:ea typeface="Arial"/>
                <a:cs typeface="Arial"/>
                <a:sym typeface="Arial"/>
              </a:defRPr>
            </a:lvl8pPr>
            <a:lvl9pPr indent="0" lvl="8" marL="0" marR="0" rtl="0" algn="r">
              <a:spcBef>
                <a:spcPts val="0"/>
              </a:spcBef>
              <a:buNone/>
              <a:defRPr b="0" i="0" sz="24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8.png"/><Relationship Id="rId7"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jp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
          <p:cNvSpPr txBox="1"/>
          <p:nvPr>
            <p:ph type="ctrTitle"/>
          </p:nvPr>
        </p:nvSpPr>
        <p:spPr>
          <a:xfrm>
            <a:off x="1695847" y="4203903"/>
            <a:ext cx="12286059" cy="451960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12000"/>
              <a:buFont typeface="Arial"/>
              <a:buNone/>
            </a:pPr>
            <a:r>
              <a:rPr lang="en-US"/>
              <a:t>On-Premises Deployment</a:t>
            </a:r>
            <a:endParaRPr/>
          </a:p>
        </p:txBody>
      </p:sp>
      <p:sp>
        <p:nvSpPr>
          <p:cNvPr id="90" name="Google Shape;90;p1"/>
          <p:cNvSpPr txBox="1"/>
          <p:nvPr>
            <p:ph idx="1" type="subTitle"/>
          </p:nvPr>
        </p:nvSpPr>
        <p:spPr>
          <a:xfrm>
            <a:off x="1695847" y="9308787"/>
            <a:ext cx="14344253" cy="231032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lt1"/>
              </a:buClr>
              <a:buSzPts val="4800"/>
              <a:buNone/>
            </a:pPr>
            <a:r>
              <a:rPr lang="en-US"/>
              <a:t>Addressing the challenges</a:t>
            </a:r>
            <a:endParaRPr/>
          </a:p>
        </p:txBody>
      </p:sp>
      <p:sp>
        <p:nvSpPr>
          <p:cNvPr id="91" name="Google Shape;91;p1"/>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92" name="Google Shape;92;p1"/>
          <p:cNvSpPr txBox="1"/>
          <p:nvPr/>
        </p:nvSpPr>
        <p:spPr>
          <a:xfrm>
            <a:off x="1695847" y="618190"/>
            <a:ext cx="4345724" cy="409362"/>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rgbClr val="BFBFBF"/>
              </a:buClr>
              <a:buSzPts val="2400"/>
              <a:buFont typeface="Arial"/>
              <a:buNone/>
            </a:pPr>
            <a:r>
              <a:rPr b="0" i="0" lang="en-US" sz="2400" u="none" cap="none" strike="noStrike">
                <a:solidFill>
                  <a:srgbClr val="BFBFBF"/>
                </a:solidFill>
                <a:latin typeface="Calibri"/>
                <a:ea typeface="Calibri"/>
                <a:cs typeface="Calibri"/>
                <a:sym typeface="Calibri"/>
              </a:rPr>
              <a:t>Mojaloop PI20 – 1:30pm EAT</a:t>
            </a:r>
            <a:endParaRPr b="0" i="0" sz="2400" u="none" cap="none" strike="noStrike">
              <a:solidFill>
                <a:srgbClr val="BFBFBF"/>
              </a:solidFill>
              <a:latin typeface="Calibri"/>
              <a:ea typeface="Calibri"/>
              <a:cs typeface="Calibri"/>
              <a:sym typeface="Calibri"/>
            </a:endParaRPr>
          </a:p>
        </p:txBody>
      </p:sp>
      <p:sp>
        <p:nvSpPr>
          <p:cNvPr id="93" name="Google Shape;93;p1"/>
          <p:cNvSpPr txBox="1"/>
          <p:nvPr/>
        </p:nvSpPr>
        <p:spPr>
          <a:xfrm>
            <a:off x="16477200" y="11464900"/>
            <a:ext cx="7767900" cy="4092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None/>
            </a:pPr>
            <a:r>
              <a:rPr lang="en-US" sz="3000">
                <a:solidFill>
                  <a:srgbClr val="FFFFFF"/>
                </a:solidFill>
              </a:rPr>
              <a:t>Mojaloop PI-20 event, October 2022 - David Fry</a:t>
            </a:r>
            <a:endParaRPr sz="30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1"/>
          <p:cNvSpPr txBox="1"/>
          <p:nvPr>
            <p:ph type="title"/>
          </p:nvPr>
        </p:nvSpPr>
        <p:spPr>
          <a:xfrm>
            <a:off x="1663917" y="3419477"/>
            <a:ext cx="14645007" cy="570547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12000"/>
              <a:buFont typeface="Arial"/>
              <a:buNone/>
            </a:pPr>
            <a:r>
              <a:rPr lang="en-US"/>
              <a:t>Scaling</a:t>
            </a:r>
            <a:endParaRPr/>
          </a:p>
        </p:txBody>
      </p:sp>
      <p:sp>
        <p:nvSpPr>
          <p:cNvPr id="177" name="Google Shape;177;p11"/>
          <p:cNvSpPr txBox="1"/>
          <p:nvPr>
            <p:ph idx="1" type="body"/>
          </p:nvPr>
        </p:nvSpPr>
        <p:spPr>
          <a:xfrm>
            <a:off x="1663917" y="9178927"/>
            <a:ext cx="21033938" cy="300037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4800"/>
              <a:buNone/>
            </a:pPr>
            <a:r>
              <a:rPr lang="en-US"/>
              <a:t>The technical implications of scale</a:t>
            </a:r>
            <a:endParaRPr/>
          </a:p>
        </p:txBody>
      </p:sp>
      <p:sp>
        <p:nvSpPr>
          <p:cNvPr id="178" name="Google Shape;178;p11"/>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2"/>
          <p:cNvSpPr txBox="1"/>
          <p:nvPr>
            <p:ph type="title"/>
          </p:nvPr>
        </p:nvSpPr>
        <p:spPr>
          <a:xfrm>
            <a:off x="1676619" y="654051"/>
            <a:ext cx="18914400" cy="26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Understanding Scale</a:t>
            </a:r>
            <a:endParaRPr/>
          </a:p>
        </p:txBody>
      </p:sp>
      <p:sp>
        <p:nvSpPr>
          <p:cNvPr id="184" name="Google Shape;184;p12"/>
          <p:cNvSpPr txBox="1"/>
          <p:nvPr>
            <p:ph idx="1" type="body"/>
          </p:nvPr>
        </p:nvSpPr>
        <p:spPr>
          <a:xfrm>
            <a:off x="1676638" y="2557550"/>
            <a:ext cx="21033900" cy="990300"/>
          </a:xfrm>
          <a:prstGeom prst="rect">
            <a:avLst/>
          </a:prstGeom>
          <a:noFill/>
          <a:ln>
            <a:noFill/>
          </a:ln>
        </p:spPr>
        <p:txBody>
          <a:bodyPr anchorCtr="0" anchor="t" bIns="45700" lIns="91425" spcFirstLastPara="1" rIns="91425" wrap="square" tIns="45700">
            <a:noAutofit/>
          </a:bodyPr>
          <a:lstStyle/>
          <a:p>
            <a:pPr indent="0" lvl="0" marL="457200" rtl="0" algn="l">
              <a:lnSpc>
                <a:spcPct val="90000"/>
              </a:lnSpc>
              <a:spcBef>
                <a:spcPts val="2000"/>
              </a:spcBef>
              <a:spcAft>
                <a:spcPts val="0"/>
              </a:spcAft>
              <a:buNone/>
            </a:pPr>
            <a:r>
              <a:rPr b="1" lang="en-US" sz="5800"/>
              <a:t>The Challenges</a:t>
            </a:r>
            <a:endParaRPr b="1" sz="5800"/>
          </a:p>
          <a:p>
            <a:pPr indent="0" lvl="0" marL="457200" rtl="0" algn="l">
              <a:lnSpc>
                <a:spcPct val="90000"/>
              </a:lnSpc>
              <a:spcBef>
                <a:spcPts val="2000"/>
              </a:spcBef>
              <a:spcAft>
                <a:spcPts val="0"/>
              </a:spcAft>
              <a:buNone/>
            </a:pPr>
            <a:r>
              <a:rPr lang="en-US" sz="5200">
                <a:solidFill>
                  <a:schemeClr val="accent1"/>
                </a:solidFill>
              </a:rPr>
              <a:t> </a:t>
            </a:r>
            <a:r>
              <a:rPr lang="en-US" sz="5200"/>
              <a:t> </a:t>
            </a:r>
            <a:endParaRPr sz="5200"/>
          </a:p>
          <a:p>
            <a:pPr indent="0" lvl="0" marL="0" rtl="0" algn="l">
              <a:lnSpc>
                <a:spcPct val="90000"/>
              </a:lnSpc>
              <a:spcBef>
                <a:spcPts val="2000"/>
              </a:spcBef>
              <a:spcAft>
                <a:spcPts val="0"/>
              </a:spcAft>
              <a:buNone/>
            </a:pPr>
            <a:r>
              <a:t/>
            </a:r>
            <a:endParaRPr sz="5200"/>
          </a:p>
          <a:p>
            <a:pPr indent="0" lvl="0" marL="0" rtl="0" algn="l">
              <a:lnSpc>
                <a:spcPct val="90000"/>
              </a:lnSpc>
              <a:spcBef>
                <a:spcPts val="2000"/>
              </a:spcBef>
              <a:spcAft>
                <a:spcPts val="0"/>
              </a:spcAft>
              <a:buClr>
                <a:schemeClr val="dk1"/>
              </a:buClr>
              <a:buSzPts val="1100"/>
              <a:buFont typeface="Arial"/>
              <a:buNone/>
            </a:pPr>
            <a:r>
              <a:t/>
            </a:r>
            <a:endParaRPr sz="10400"/>
          </a:p>
          <a:p>
            <a:pPr indent="0" lvl="0" marL="0" rtl="0" algn="l">
              <a:lnSpc>
                <a:spcPct val="90000"/>
              </a:lnSpc>
              <a:spcBef>
                <a:spcPts val="2000"/>
              </a:spcBef>
              <a:spcAft>
                <a:spcPts val="0"/>
              </a:spcAft>
              <a:buClr>
                <a:schemeClr val="dk1"/>
              </a:buClr>
              <a:buSzPts val="5600"/>
              <a:buNone/>
            </a:pPr>
            <a:r>
              <a:t/>
            </a:r>
            <a:endParaRPr sz="10200"/>
          </a:p>
        </p:txBody>
      </p:sp>
      <p:sp>
        <p:nvSpPr>
          <p:cNvPr id="185" name="Google Shape;185;p12"/>
          <p:cNvSpPr/>
          <p:nvPr/>
        </p:nvSpPr>
        <p:spPr>
          <a:xfrm>
            <a:off x="1703475" y="3743375"/>
            <a:ext cx="12703200" cy="1725300"/>
          </a:xfrm>
          <a:prstGeom prst="wedgeRoundRectCallout">
            <a:avLst>
              <a:gd fmla="val -43504" name="adj1"/>
              <a:gd fmla="val 78144" name="adj2"/>
              <a:gd fmla="val 0" name="adj3"/>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2000"/>
              </a:spcBef>
              <a:spcAft>
                <a:spcPts val="0"/>
              </a:spcAft>
              <a:buNone/>
            </a:pPr>
            <a:r>
              <a:rPr lang="en-US" sz="4100">
                <a:solidFill>
                  <a:schemeClr val="lt1"/>
                </a:solidFill>
              </a:rPr>
              <a:t>Your switch will have different traffic patterns to everyone else’s.</a:t>
            </a:r>
            <a:endParaRPr sz="300">
              <a:solidFill>
                <a:schemeClr val="lt1"/>
              </a:solidFill>
            </a:endParaRPr>
          </a:p>
        </p:txBody>
      </p:sp>
      <p:sp>
        <p:nvSpPr>
          <p:cNvPr id="186" name="Google Shape;186;p12"/>
          <p:cNvSpPr/>
          <p:nvPr/>
        </p:nvSpPr>
        <p:spPr>
          <a:xfrm>
            <a:off x="13933275" y="4731125"/>
            <a:ext cx="9004500" cy="1425300"/>
          </a:xfrm>
          <a:prstGeom prst="wedgeRoundRectCallout">
            <a:avLst>
              <a:gd fmla="val 40091" name="adj1"/>
              <a:gd fmla="val 82579" name="adj2"/>
              <a:gd fmla="val 0" name="adj3"/>
            </a:avLst>
          </a:prstGeom>
          <a:solidFill>
            <a:srgbClr val="C5FFF3"/>
          </a:solidFill>
          <a:ln cap="flat" cmpd="sng" w="9525">
            <a:solidFill>
              <a:srgbClr val="00A784"/>
            </a:solidFill>
            <a:prstDash val="solid"/>
            <a:round/>
            <a:headEnd len="sm" w="sm" type="none"/>
            <a:tailEnd len="sm" w="sm" type="none"/>
          </a:ln>
        </p:spPr>
        <p:txBody>
          <a:bodyPr anchorCtr="0" anchor="ctr" bIns="91425" lIns="91425" spcFirstLastPara="1" rIns="91425" wrap="square" tIns="91425">
            <a:noAutofit/>
          </a:bodyPr>
          <a:lstStyle/>
          <a:p>
            <a:pPr indent="0" lvl="0" marL="0" rtl="0" algn="r">
              <a:lnSpc>
                <a:spcPct val="90000"/>
              </a:lnSpc>
              <a:spcBef>
                <a:spcPts val="2000"/>
              </a:spcBef>
              <a:spcAft>
                <a:spcPts val="0"/>
              </a:spcAft>
              <a:buClr>
                <a:schemeClr val="dk1"/>
              </a:buClr>
              <a:buSzPts val="1100"/>
              <a:buFont typeface="Arial"/>
              <a:buNone/>
            </a:pPr>
            <a:r>
              <a:rPr lang="en-US" sz="4100">
                <a:solidFill>
                  <a:schemeClr val="dk1"/>
                </a:solidFill>
              </a:rPr>
              <a:t>The only way is ‘try-before-you-buy’.</a:t>
            </a:r>
            <a:endParaRPr sz="4100"/>
          </a:p>
        </p:txBody>
      </p:sp>
      <p:sp>
        <p:nvSpPr>
          <p:cNvPr id="187" name="Google Shape;187;p12"/>
          <p:cNvSpPr/>
          <p:nvPr/>
        </p:nvSpPr>
        <p:spPr>
          <a:xfrm>
            <a:off x="1703475" y="6485750"/>
            <a:ext cx="12703200" cy="1725300"/>
          </a:xfrm>
          <a:prstGeom prst="wedgeRoundRectCallout">
            <a:avLst>
              <a:gd fmla="val -43504" name="adj1"/>
              <a:gd fmla="val 78144" name="adj2"/>
              <a:gd fmla="val 0" name="adj3"/>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2000"/>
              </a:spcBef>
              <a:spcAft>
                <a:spcPts val="0"/>
              </a:spcAft>
              <a:buNone/>
            </a:pPr>
            <a:r>
              <a:rPr lang="en-US" sz="4100">
                <a:solidFill>
                  <a:schemeClr val="lt1"/>
                </a:solidFill>
              </a:rPr>
              <a:t>Nation-scale-growth is unpredictable!</a:t>
            </a:r>
            <a:endParaRPr sz="300">
              <a:solidFill>
                <a:schemeClr val="lt1"/>
              </a:solidFill>
            </a:endParaRPr>
          </a:p>
        </p:txBody>
      </p:sp>
      <p:sp>
        <p:nvSpPr>
          <p:cNvPr id="188" name="Google Shape;188;p12"/>
          <p:cNvSpPr/>
          <p:nvPr/>
        </p:nvSpPr>
        <p:spPr>
          <a:xfrm>
            <a:off x="13933275" y="7022775"/>
            <a:ext cx="9004500" cy="1425300"/>
          </a:xfrm>
          <a:prstGeom prst="wedgeRoundRectCallout">
            <a:avLst>
              <a:gd fmla="val 41201" name="adj1"/>
              <a:gd fmla="val 84630" name="adj2"/>
              <a:gd fmla="val 0" name="adj3"/>
            </a:avLst>
          </a:prstGeom>
          <a:solidFill>
            <a:srgbClr val="C5FFF3"/>
          </a:solidFill>
          <a:ln cap="flat" cmpd="sng" w="9525">
            <a:solidFill>
              <a:srgbClr val="00A784"/>
            </a:solidFill>
            <a:prstDash val="solid"/>
            <a:round/>
            <a:headEnd len="sm" w="sm" type="none"/>
            <a:tailEnd len="sm" w="sm" type="none"/>
          </a:ln>
        </p:spPr>
        <p:txBody>
          <a:bodyPr anchorCtr="0" anchor="ctr" bIns="91425" lIns="91425" spcFirstLastPara="1" rIns="91425" wrap="square" tIns="91425">
            <a:noAutofit/>
          </a:bodyPr>
          <a:lstStyle/>
          <a:p>
            <a:pPr indent="0" lvl="0" marL="0" rtl="0" algn="r">
              <a:lnSpc>
                <a:spcPct val="90000"/>
              </a:lnSpc>
              <a:spcBef>
                <a:spcPts val="2000"/>
              </a:spcBef>
              <a:spcAft>
                <a:spcPts val="0"/>
              </a:spcAft>
              <a:buNone/>
            </a:pPr>
            <a:r>
              <a:rPr lang="en-US" sz="4100">
                <a:solidFill>
                  <a:schemeClr val="dk1"/>
                </a:solidFill>
              </a:rPr>
              <a:t>The platform must be easy to scale.</a:t>
            </a:r>
            <a:endParaRPr sz="4100"/>
          </a:p>
        </p:txBody>
      </p:sp>
      <p:sp>
        <p:nvSpPr>
          <p:cNvPr id="189" name="Google Shape;189;p12"/>
          <p:cNvSpPr/>
          <p:nvPr/>
        </p:nvSpPr>
        <p:spPr>
          <a:xfrm>
            <a:off x="1703475" y="9155425"/>
            <a:ext cx="12703200" cy="1725300"/>
          </a:xfrm>
          <a:prstGeom prst="wedgeRoundRectCallout">
            <a:avLst>
              <a:gd fmla="val -43504" name="adj1"/>
              <a:gd fmla="val 78144" name="adj2"/>
              <a:gd fmla="val 0" name="adj3"/>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2000"/>
              </a:spcBef>
              <a:spcAft>
                <a:spcPts val="0"/>
              </a:spcAft>
              <a:buNone/>
            </a:pPr>
            <a:r>
              <a:rPr lang="en-US" sz="4100">
                <a:solidFill>
                  <a:schemeClr val="lt1"/>
                </a:solidFill>
              </a:rPr>
              <a:t>Buying the hardware can be a huge </a:t>
            </a:r>
            <a:r>
              <a:rPr lang="en-US" sz="4100">
                <a:solidFill>
                  <a:schemeClr val="lt1"/>
                </a:solidFill>
              </a:rPr>
              <a:t>upfront</a:t>
            </a:r>
            <a:r>
              <a:rPr lang="en-US" sz="4100">
                <a:solidFill>
                  <a:schemeClr val="lt1"/>
                </a:solidFill>
              </a:rPr>
              <a:t> investment!</a:t>
            </a:r>
            <a:endParaRPr sz="300">
              <a:solidFill>
                <a:schemeClr val="lt1"/>
              </a:solidFill>
            </a:endParaRPr>
          </a:p>
        </p:txBody>
      </p:sp>
      <p:sp>
        <p:nvSpPr>
          <p:cNvPr id="190" name="Google Shape;190;p12"/>
          <p:cNvSpPr/>
          <p:nvPr/>
        </p:nvSpPr>
        <p:spPr>
          <a:xfrm>
            <a:off x="13933275" y="10033475"/>
            <a:ext cx="9004500" cy="1576800"/>
          </a:xfrm>
          <a:prstGeom prst="wedgeRoundRectCallout">
            <a:avLst>
              <a:gd fmla="val 42729" name="adj1"/>
              <a:gd fmla="val 79863" name="adj2"/>
              <a:gd fmla="val 0" name="adj3"/>
            </a:avLst>
          </a:prstGeom>
          <a:solidFill>
            <a:srgbClr val="C5FFF3"/>
          </a:solidFill>
          <a:ln cap="flat" cmpd="sng" w="9525">
            <a:solidFill>
              <a:srgbClr val="00A784"/>
            </a:solidFill>
            <a:prstDash val="solid"/>
            <a:round/>
            <a:headEnd len="sm" w="sm" type="none"/>
            <a:tailEnd len="sm" w="sm" type="none"/>
          </a:ln>
        </p:spPr>
        <p:txBody>
          <a:bodyPr anchorCtr="0" anchor="ctr" bIns="91425" lIns="91425" spcFirstLastPara="1" rIns="91425" wrap="square" tIns="91425">
            <a:noAutofit/>
          </a:bodyPr>
          <a:lstStyle/>
          <a:p>
            <a:pPr indent="0" lvl="0" marL="0" rtl="0" algn="r">
              <a:lnSpc>
                <a:spcPct val="90000"/>
              </a:lnSpc>
              <a:spcBef>
                <a:spcPts val="2000"/>
              </a:spcBef>
              <a:spcAft>
                <a:spcPts val="0"/>
              </a:spcAft>
              <a:buNone/>
            </a:pPr>
            <a:r>
              <a:rPr lang="en-US" sz="4100">
                <a:solidFill>
                  <a:schemeClr val="dk1"/>
                </a:solidFill>
              </a:rPr>
              <a:t>The platform should grow with your workload and revenue.</a:t>
            </a:r>
            <a:endParaRPr sz="4100"/>
          </a:p>
        </p:txBody>
      </p:sp>
      <p:sp>
        <p:nvSpPr>
          <p:cNvPr id="191" name="Google Shape;191;p12"/>
          <p:cNvSpPr txBox="1"/>
          <p:nvPr/>
        </p:nvSpPr>
        <p:spPr>
          <a:xfrm>
            <a:off x="2713025" y="12622875"/>
            <a:ext cx="202248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a:t>There is minimal publicised data available about the real-world performance of mojaloop across different deployments and markets.</a:t>
            </a:r>
            <a:endParaRPr b="1" sz="2500"/>
          </a:p>
        </p:txBody>
      </p:sp>
      <p:pic>
        <p:nvPicPr>
          <p:cNvPr id="192" name="Google Shape;192;p12"/>
          <p:cNvPicPr preferRelativeResize="0"/>
          <p:nvPr/>
        </p:nvPicPr>
        <p:blipFill>
          <a:blip r:embed="rId3">
            <a:alphaModFix/>
          </a:blip>
          <a:stretch>
            <a:fillRect/>
          </a:stretch>
        </p:blipFill>
        <p:spPr>
          <a:xfrm>
            <a:off x="1721955" y="12366449"/>
            <a:ext cx="991082" cy="9903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4"/>
          <p:cNvSpPr txBox="1"/>
          <p:nvPr>
            <p:ph type="title"/>
          </p:nvPr>
        </p:nvSpPr>
        <p:spPr>
          <a:xfrm>
            <a:off x="1676619" y="730251"/>
            <a:ext cx="1891431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mojaStack</a:t>
            </a:r>
            <a:endParaRPr/>
          </a:p>
        </p:txBody>
      </p:sp>
      <p:sp>
        <p:nvSpPr>
          <p:cNvPr id="198" name="Google Shape;198;p14"/>
          <p:cNvSpPr txBox="1"/>
          <p:nvPr>
            <p:ph idx="1" type="body"/>
          </p:nvPr>
        </p:nvSpPr>
        <p:spPr>
          <a:xfrm>
            <a:off x="1676619" y="3651250"/>
            <a:ext cx="11312100" cy="8702700"/>
          </a:xfrm>
          <a:prstGeom prst="rect">
            <a:avLst/>
          </a:prstGeom>
          <a:noFill/>
          <a:ln>
            <a:noFill/>
          </a:ln>
        </p:spPr>
        <p:txBody>
          <a:bodyPr anchorCtr="0" anchor="t" bIns="45700" lIns="91425" spcFirstLastPara="1" rIns="91425" wrap="square" tIns="45700">
            <a:normAutofit fontScale="77500" lnSpcReduction="10000"/>
          </a:bodyPr>
          <a:lstStyle/>
          <a:p>
            <a:pPr indent="0" lvl="0" marL="0" rtl="0" algn="l">
              <a:lnSpc>
                <a:spcPct val="90000"/>
              </a:lnSpc>
              <a:spcBef>
                <a:spcPts val="0"/>
              </a:spcBef>
              <a:spcAft>
                <a:spcPts val="0"/>
              </a:spcAft>
              <a:buClr>
                <a:schemeClr val="dk1"/>
              </a:buClr>
              <a:buSzPct val="100000"/>
              <a:buNone/>
            </a:pPr>
            <a:r>
              <a:rPr lang="en-US"/>
              <a:t>Meet the mojaStack cluster:</a:t>
            </a:r>
            <a:endParaRPr/>
          </a:p>
          <a:p>
            <a:pPr indent="0" lvl="1" marL="914400" rtl="0" algn="l">
              <a:lnSpc>
                <a:spcPct val="90000"/>
              </a:lnSpc>
              <a:spcBef>
                <a:spcPts val="1000"/>
              </a:spcBef>
              <a:spcAft>
                <a:spcPts val="0"/>
              </a:spcAft>
              <a:buClr>
                <a:schemeClr val="dk1"/>
              </a:buClr>
              <a:buSzPct val="100000"/>
              <a:buNone/>
            </a:pPr>
            <a:r>
              <a:t/>
            </a:r>
            <a:endParaRPr sz="2800">
              <a:solidFill>
                <a:srgbClr val="7F7F7F"/>
              </a:solidFill>
            </a:endParaRPr>
          </a:p>
          <a:p>
            <a:pPr indent="-445204" lvl="1" marL="1371600" rtl="0" algn="l">
              <a:lnSpc>
                <a:spcPct val="90000"/>
              </a:lnSpc>
              <a:spcBef>
                <a:spcPts val="1000"/>
              </a:spcBef>
              <a:spcAft>
                <a:spcPts val="0"/>
              </a:spcAft>
              <a:buClr>
                <a:srgbClr val="7F7F7F"/>
              </a:buClr>
              <a:buSzPct val="100000"/>
              <a:buChar char="•"/>
            </a:pPr>
            <a:r>
              <a:rPr lang="en-US" sz="3369">
                <a:solidFill>
                  <a:srgbClr val="7F7F7F"/>
                </a:solidFill>
              </a:rPr>
              <a:t>Dual 32 port 100Gbs switches support up to 14 nodes in a stack</a:t>
            </a:r>
            <a:endParaRPr sz="3369">
              <a:solidFill>
                <a:srgbClr val="7F7F7F"/>
              </a:solidFill>
            </a:endParaRPr>
          </a:p>
          <a:p>
            <a:pPr indent="-445204" lvl="1" marL="1371600" rtl="0" algn="l">
              <a:lnSpc>
                <a:spcPct val="90000"/>
              </a:lnSpc>
              <a:spcBef>
                <a:spcPts val="1000"/>
              </a:spcBef>
              <a:spcAft>
                <a:spcPts val="0"/>
              </a:spcAft>
              <a:buClr>
                <a:srgbClr val="7F7F7F"/>
              </a:buClr>
              <a:buSzPct val="100000"/>
              <a:buChar char="•"/>
            </a:pPr>
            <a:r>
              <a:rPr lang="en-US" sz="3369">
                <a:solidFill>
                  <a:srgbClr val="7F7F7F"/>
                </a:solidFill>
              </a:rPr>
              <a:t>Storage is replicated between nodes – in the event of a failure, workloads move to nearest copy of data</a:t>
            </a:r>
            <a:r>
              <a:rPr lang="en-US" sz="3369">
                <a:solidFill>
                  <a:srgbClr val="7F7F7F"/>
                </a:solidFill>
              </a:rPr>
              <a:t>.</a:t>
            </a:r>
            <a:endParaRPr sz="3369">
              <a:solidFill>
                <a:srgbClr val="7F7F7F"/>
              </a:solidFill>
            </a:endParaRPr>
          </a:p>
          <a:p>
            <a:pPr indent="-445204" lvl="1" marL="1371600" rtl="0" algn="l">
              <a:lnSpc>
                <a:spcPct val="90000"/>
              </a:lnSpc>
              <a:spcBef>
                <a:spcPts val="1000"/>
              </a:spcBef>
              <a:spcAft>
                <a:spcPts val="0"/>
              </a:spcAft>
              <a:buClr>
                <a:srgbClr val="7F7F7F"/>
              </a:buClr>
              <a:buSzPct val="100000"/>
              <a:buChar char="•"/>
            </a:pPr>
            <a:r>
              <a:rPr lang="en-US" sz="3369">
                <a:solidFill>
                  <a:srgbClr val="7F7F7F"/>
                </a:solidFill>
              </a:rPr>
              <a:t>2x100Gbs storage networking ensures sufficient replication bandwidth</a:t>
            </a:r>
            <a:endParaRPr sz="3369">
              <a:solidFill>
                <a:srgbClr val="7F7F7F"/>
              </a:solidFill>
            </a:endParaRPr>
          </a:p>
          <a:p>
            <a:pPr indent="-445204" lvl="1" marL="1371600" rtl="0" algn="l">
              <a:lnSpc>
                <a:spcPct val="90000"/>
              </a:lnSpc>
              <a:spcBef>
                <a:spcPts val="1000"/>
              </a:spcBef>
              <a:spcAft>
                <a:spcPts val="0"/>
              </a:spcAft>
              <a:buClr>
                <a:srgbClr val="7F7F7F"/>
              </a:buClr>
              <a:buSzPct val="100000"/>
              <a:buChar char="•"/>
            </a:pPr>
            <a:r>
              <a:rPr lang="en-US" sz="3369">
                <a:solidFill>
                  <a:srgbClr val="7F7F7F"/>
                </a:solidFill>
              </a:rPr>
              <a:t>2x100Gbs mojaloop networking for failover and minimal latency</a:t>
            </a:r>
            <a:endParaRPr sz="3369">
              <a:solidFill>
                <a:srgbClr val="7F7F7F"/>
              </a:solidFill>
            </a:endParaRPr>
          </a:p>
          <a:p>
            <a:pPr indent="-445204" lvl="1" marL="1371600" rtl="0" algn="l">
              <a:lnSpc>
                <a:spcPct val="90000"/>
              </a:lnSpc>
              <a:spcBef>
                <a:spcPts val="1000"/>
              </a:spcBef>
              <a:spcAft>
                <a:spcPts val="0"/>
              </a:spcAft>
              <a:buClr>
                <a:srgbClr val="7F7F7F"/>
              </a:buClr>
              <a:buSzPct val="100000"/>
              <a:buChar char="•"/>
            </a:pPr>
            <a:r>
              <a:rPr lang="en-US" sz="3369">
                <a:solidFill>
                  <a:srgbClr val="7F7F7F"/>
                </a:solidFill>
              </a:rPr>
              <a:t>ALL services run within the stack – no additional hardware is required </a:t>
            </a:r>
            <a:r>
              <a:rPr i="1" lang="en-US" sz="3369">
                <a:solidFill>
                  <a:srgbClr val="7F7F7F"/>
                </a:solidFill>
              </a:rPr>
              <a:t>(note: mass archival storage is not included)</a:t>
            </a:r>
            <a:endParaRPr i="1" sz="3369">
              <a:solidFill>
                <a:srgbClr val="7F7F7F"/>
              </a:solidFill>
            </a:endParaRPr>
          </a:p>
          <a:p>
            <a:pPr indent="-445204" lvl="1" marL="1371600" rtl="0" algn="l">
              <a:lnSpc>
                <a:spcPct val="90000"/>
              </a:lnSpc>
              <a:spcBef>
                <a:spcPts val="1000"/>
              </a:spcBef>
              <a:spcAft>
                <a:spcPts val="0"/>
              </a:spcAft>
              <a:buClr>
                <a:srgbClr val="7F7F7F"/>
              </a:buClr>
              <a:buSzPct val="100000"/>
              <a:buChar char="•"/>
            </a:pPr>
            <a:r>
              <a:rPr lang="en-US" sz="3369">
                <a:solidFill>
                  <a:srgbClr val="7F7F7F"/>
                </a:solidFill>
              </a:rPr>
              <a:t>Open-Source software means no vendor lock-in</a:t>
            </a:r>
            <a:endParaRPr sz="3369">
              <a:solidFill>
                <a:srgbClr val="7F7F7F"/>
              </a:solidFill>
            </a:endParaRPr>
          </a:p>
          <a:p>
            <a:pPr indent="-445204" lvl="1" marL="1371600" rtl="0" algn="l">
              <a:lnSpc>
                <a:spcPct val="90000"/>
              </a:lnSpc>
              <a:spcBef>
                <a:spcPts val="1000"/>
              </a:spcBef>
              <a:spcAft>
                <a:spcPts val="0"/>
              </a:spcAft>
              <a:buClr>
                <a:srgbClr val="7F7F7F"/>
              </a:buClr>
              <a:buSzPct val="100000"/>
              <a:buChar char="•"/>
            </a:pPr>
            <a:r>
              <a:rPr lang="en-US" sz="3369">
                <a:solidFill>
                  <a:srgbClr val="7F7F7F"/>
                </a:solidFill>
              </a:rPr>
              <a:t>Centralised management (Rook, Kubernetes)</a:t>
            </a:r>
            <a:endParaRPr sz="3369">
              <a:solidFill>
                <a:srgbClr val="7F7F7F"/>
              </a:solidFill>
            </a:endParaRPr>
          </a:p>
          <a:p>
            <a:pPr indent="-445204" lvl="1" marL="1371600" rtl="0" algn="l">
              <a:lnSpc>
                <a:spcPct val="90000"/>
              </a:lnSpc>
              <a:spcBef>
                <a:spcPts val="1000"/>
              </a:spcBef>
              <a:spcAft>
                <a:spcPts val="0"/>
              </a:spcAft>
              <a:buClr>
                <a:srgbClr val="7F7F7F"/>
              </a:buClr>
              <a:buSzPct val="100000"/>
              <a:buChar char="•"/>
            </a:pPr>
            <a:r>
              <a:rPr lang="en-US" sz="3369">
                <a:solidFill>
                  <a:srgbClr val="7F7F7F"/>
                </a:solidFill>
              </a:rPr>
              <a:t>Commodity Hardware – vendor agnostic</a:t>
            </a:r>
            <a:endParaRPr sz="3369">
              <a:solidFill>
                <a:srgbClr val="7F7F7F"/>
              </a:solidFill>
            </a:endParaRPr>
          </a:p>
          <a:p>
            <a:pPr indent="-445204" lvl="1" marL="1371600" rtl="0" algn="l">
              <a:lnSpc>
                <a:spcPct val="90000"/>
              </a:lnSpc>
              <a:spcBef>
                <a:spcPts val="1000"/>
              </a:spcBef>
              <a:spcAft>
                <a:spcPts val="0"/>
              </a:spcAft>
              <a:buClr>
                <a:srgbClr val="7F7F7F"/>
              </a:buClr>
              <a:buSzPct val="100000"/>
              <a:buChar char="•"/>
            </a:pPr>
            <a:r>
              <a:rPr lang="en-US" sz="3369">
                <a:solidFill>
                  <a:srgbClr val="7F7F7F"/>
                </a:solidFill>
              </a:rPr>
              <a:t>Cattle - Not Pets!</a:t>
            </a:r>
            <a:endParaRPr sz="3369">
              <a:solidFill>
                <a:srgbClr val="7F7F7F"/>
              </a:solidFill>
            </a:endParaRPr>
          </a:p>
          <a:p>
            <a:pPr indent="-279400" lvl="1" marL="1371600" rtl="0" algn="l">
              <a:lnSpc>
                <a:spcPct val="90000"/>
              </a:lnSpc>
              <a:spcBef>
                <a:spcPts val="1000"/>
              </a:spcBef>
              <a:spcAft>
                <a:spcPts val="0"/>
              </a:spcAft>
              <a:buClr>
                <a:schemeClr val="dk1"/>
              </a:buClr>
              <a:buSzPct val="83106"/>
              <a:buNone/>
            </a:pPr>
            <a:r>
              <a:t/>
            </a:r>
            <a:endParaRPr sz="3369">
              <a:solidFill>
                <a:srgbClr val="7F7F7F"/>
              </a:solidFill>
            </a:endParaRPr>
          </a:p>
          <a:p>
            <a:pPr indent="0" lvl="1" marL="914400" rtl="0" algn="l">
              <a:lnSpc>
                <a:spcPct val="90000"/>
              </a:lnSpc>
              <a:spcBef>
                <a:spcPts val="1000"/>
              </a:spcBef>
              <a:spcAft>
                <a:spcPts val="0"/>
              </a:spcAft>
              <a:buClr>
                <a:srgbClr val="FF3FD8"/>
              </a:buClr>
              <a:buSzPct val="86348"/>
              <a:buNone/>
            </a:pPr>
            <a:r>
              <a:rPr lang="en-US" sz="4169">
                <a:solidFill>
                  <a:srgbClr val="FF3FD8"/>
                </a:solidFill>
              </a:rPr>
              <a:t>But what about failures?</a:t>
            </a:r>
            <a:endParaRPr sz="5369"/>
          </a:p>
          <a:p>
            <a:pPr indent="-279400" lvl="1" marL="1371600" rtl="0" algn="l">
              <a:lnSpc>
                <a:spcPct val="90000"/>
              </a:lnSpc>
              <a:spcBef>
                <a:spcPts val="1000"/>
              </a:spcBef>
              <a:spcAft>
                <a:spcPts val="0"/>
              </a:spcAft>
              <a:buClr>
                <a:schemeClr val="dk1"/>
              </a:buClr>
              <a:buSzPct val="100000"/>
              <a:buNone/>
            </a:pPr>
            <a:r>
              <a:t/>
            </a:r>
            <a:endParaRPr sz="2800">
              <a:solidFill>
                <a:srgbClr val="7F7F7F"/>
              </a:solidFill>
            </a:endParaRPr>
          </a:p>
          <a:p>
            <a:pPr indent="-279400" lvl="1" marL="1371600" rtl="0" algn="l">
              <a:lnSpc>
                <a:spcPct val="90000"/>
              </a:lnSpc>
              <a:spcBef>
                <a:spcPts val="1000"/>
              </a:spcBef>
              <a:spcAft>
                <a:spcPts val="0"/>
              </a:spcAft>
              <a:buClr>
                <a:schemeClr val="dk1"/>
              </a:buClr>
              <a:buSzPct val="100000"/>
              <a:buNone/>
            </a:pPr>
            <a:r>
              <a:t/>
            </a:r>
            <a:endParaRPr sz="2800">
              <a:solidFill>
                <a:srgbClr val="7F7F7F"/>
              </a:solidFill>
            </a:endParaRPr>
          </a:p>
          <a:p>
            <a:pPr indent="-101600" lvl="0" marL="457200" rtl="0" algn="l">
              <a:lnSpc>
                <a:spcPct val="90000"/>
              </a:lnSpc>
              <a:spcBef>
                <a:spcPts val="2000"/>
              </a:spcBef>
              <a:spcAft>
                <a:spcPts val="0"/>
              </a:spcAft>
              <a:buClr>
                <a:schemeClr val="dk1"/>
              </a:buClr>
              <a:buSzPct val="100000"/>
              <a:buNone/>
            </a:pPr>
            <a:r>
              <a:t/>
            </a:r>
            <a:endParaRPr/>
          </a:p>
        </p:txBody>
      </p:sp>
      <p:pic>
        <p:nvPicPr>
          <p:cNvPr id="199" name="Google Shape;199;p14"/>
          <p:cNvPicPr preferRelativeResize="0"/>
          <p:nvPr/>
        </p:nvPicPr>
        <p:blipFill rotWithShape="1">
          <a:blip r:embed="rId3">
            <a:alphaModFix/>
          </a:blip>
          <a:srcRect b="0" l="4750" r="-4750" t="0"/>
          <a:stretch/>
        </p:blipFill>
        <p:spPr>
          <a:xfrm>
            <a:off x="13065825" y="1460675"/>
            <a:ext cx="9292573" cy="115997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5"/>
          <p:cNvSpPr txBox="1"/>
          <p:nvPr>
            <p:ph type="title"/>
          </p:nvPr>
        </p:nvSpPr>
        <p:spPr>
          <a:xfrm>
            <a:off x="1676619" y="730251"/>
            <a:ext cx="1891431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mojaStack</a:t>
            </a:r>
            <a:endParaRPr/>
          </a:p>
        </p:txBody>
      </p:sp>
      <p:sp>
        <p:nvSpPr>
          <p:cNvPr id="205" name="Google Shape;205;p15"/>
          <p:cNvSpPr txBox="1"/>
          <p:nvPr>
            <p:ph idx="1" type="body"/>
          </p:nvPr>
        </p:nvSpPr>
        <p:spPr>
          <a:xfrm>
            <a:off x="1662100" y="3651250"/>
            <a:ext cx="11841300" cy="8702700"/>
          </a:xfrm>
          <a:prstGeom prst="rect">
            <a:avLst/>
          </a:prstGeom>
          <a:solidFill>
            <a:schemeClr val="lt1">
              <a:alpha val="89803"/>
            </a:schemeClr>
          </a:solidFill>
          <a:ln>
            <a:noFill/>
          </a:ln>
        </p:spPr>
        <p:txBody>
          <a:bodyPr anchorCtr="0" anchor="t" bIns="45700" lIns="91425" spcFirstLastPara="1" rIns="91425" wrap="square" tIns="45700">
            <a:normAutofit fontScale="92500" lnSpcReduction="20000"/>
          </a:bodyPr>
          <a:lstStyle/>
          <a:p>
            <a:pPr indent="0" lvl="0" marL="0" rtl="0" algn="l">
              <a:lnSpc>
                <a:spcPct val="90000"/>
              </a:lnSpc>
              <a:spcBef>
                <a:spcPts val="0"/>
              </a:spcBef>
              <a:spcAft>
                <a:spcPts val="0"/>
              </a:spcAft>
              <a:buClr>
                <a:srgbClr val="FF3FD8"/>
              </a:buClr>
              <a:buSzPct val="100000"/>
              <a:buNone/>
            </a:pPr>
            <a:r>
              <a:rPr lang="en-US" sz="6800">
                <a:solidFill>
                  <a:srgbClr val="FF3FD8"/>
                </a:solidFill>
              </a:rPr>
              <a:t>But what about failures?</a:t>
            </a:r>
            <a:endParaRPr/>
          </a:p>
          <a:p>
            <a:pPr indent="0" lvl="1" marL="914400" rtl="0" algn="l">
              <a:lnSpc>
                <a:spcPct val="90000"/>
              </a:lnSpc>
              <a:spcBef>
                <a:spcPts val="1000"/>
              </a:spcBef>
              <a:spcAft>
                <a:spcPts val="0"/>
              </a:spcAft>
              <a:buClr>
                <a:schemeClr val="dk1"/>
              </a:buClr>
              <a:buSzPct val="100000"/>
              <a:buNone/>
            </a:pPr>
            <a:r>
              <a:t/>
            </a:r>
            <a:endParaRPr sz="2800">
              <a:solidFill>
                <a:srgbClr val="7F7F7F"/>
              </a:solidFill>
            </a:endParaRPr>
          </a:p>
          <a:p>
            <a:pPr indent="-440055" lvl="0" marL="457200" rtl="0" algn="l">
              <a:lnSpc>
                <a:spcPct val="90000"/>
              </a:lnSpc>
              <a:spcBef>
                <a:spcPts val="2000"/>
              </a:spcBef>
              <a:spcAft>
                <a:spcPts val="0"/>
              </a:spcAft>
              <a:buClr>
                <a:srgbClr val="7F7F7F"/>
              </a:buClr>
              <a:buSzPct val="100000"/>
              <a:buChar char="•"/>
            </a:pPr>
            <a:r>
              <a:rPr lang="en-US" sz="3600">
                <a:solidFill>
                  <a:srgbClr val="7F7F7F"/>
                </a:solidFill>
              </a:rPr>
              <a:t>In the event of a component failure</a:t>
            </a:r>
            <a:endParaRPr/>
          </a:p>
          <a:p>
            <a:pPr indent="-440055" lvl="1" marL="1371600" rtl="0" algn="l">
              <a:lnSpc>
                <a:spcPct val="90000"/>
              </a:lnSpc>
              <a:spcBef>
                <a:spcPts val="1000"/>
              </a:spcBef>
              <a:spcAft>
                <a:spcPts val="0"/>
              </a:spcAft>
              <a:buClr>
                <a:srgbClr val="7F7F7F"/>
              </a:buClr>
              <a:buSzPct val="100000"/>
              <a:buChar char="•"/>
            </a:pPr>
            <a:r>
              <a:rPr lang="en-US" sz="3600">
                <a:solidFill>
                  <a:srgbClr val="7F7F7F"/>
                </a:solidFill>
              </a:rPr>
              <a:t>Node will announce it is degraded.   </a:t>
            </a:r>
            <a:endParaRPr/>
          </a:p>
          <a:p>
            <a:pPr indent="-440055" lvl="1" marL="1371600" rtl="0" algn="l">
              <a:lnSpc>
                <a:spcPct val="90000"/>
              </a:lnSpc>
              <a:spcBef>
                <a:spcPts val="1000"/>
              </a:spcBef>
              <a:spcAft>
                <a:spcPts val="0"/>
              </a:spcAft>
              <a:buClr>
                <a:srgbClr val="7F7F7F"/>
              </a:buClr>
              <a:buSzPct val="100000"/>
              <a:buChar char="•"/>
            </a:pPr>
            <a:r>
              <a:rPr lang="en-US" sz="3600">
                <a:solidFill>
                  <a:srgbClr val="7F7F7F"/>
                </a:solidFill>
              </a:rPr>
              <a:t>Storage will be mastered on other nodes.</a:t>
            </a:r>
            <a:endParaRPr/>
          </a:p>
          <a:p>
            <a:pPr indent="-440055" lvl="1" marL="1371600" rtl="0" algn="l">
              <a:lnSpc>
                <a:spcPct val="90000"/>
              </a:lnSpc>
              <a:spcBef>
                <a:spcPts val="1000"/>
              </a:spcBef>
              <a:spcAft>
                <a:spcPts val="0"/>
              </a:spcAft>
              <a:buClr>
                <a:srgbClr val="7F7F7F"/>
              </a:buClr>
              <a:buSzPct val="100000"/>
              <a:buChar char="•"/>
            </a:pPr>
            <a:r>
              <a:rPr lang="en-US" sz="3600">
                <a:solidFill>
                  <a:srgbClr val="7F7F7F"/>
                </a:solidFill>
              </a:rPr>
              <a:t>Workloads will be re-hosted adjacent to storage.</a:t>
            </a:r>
            <a:endParaRPr/>
          </a:p>
          <a:p>
            <a:pPr indent="-440055" lvl="0" marL="457200" rtl="0" algn="l">
              <a:lnSpc>
                <a:spcPct val="90000"/>
              </a:lnSpc>
              <a:spcBef>
                <a:spcPts val="2000"/>
              </a:spcBef>
              <a:spcAft>
                <a:spcPts val="0"/>
              </a:spcAft>
              <a:buClr>
                <a:srgbClr val="7F7F7F"/>
              </a:buClr>
              <a:buSzPct val="100000"/>
              <a:buChar char="•"/>
            </a:pPr>
            <a:r>
              <a:rPr lang="en-US" sz="3600">
                <a:solidFill>
                  <a:srgbClr val="7F7F7F"/>
                </a:solidFill>
              </a:rPr>
              <a:t>In the event of a node failure</a:t>
            </a:r>
            <a:endParaRPr/>
          </a:p>
          <a:p>
            <a:pPr indent="-440055" lvl="1" marL="1371600" rtl="0" algn="l">
              <a:lnSpc>
                <a:spcPct val="90000"/>
              </a:lnSpc>
              <a:spcBef>
                <a:spcPts val="1000"/>
              </a:spcBef>
              <a:spcAft>
                <a:spcPts val="0"/>
              </a:spcAft>
              <a:buClr>
                <a:srgbClr val="7F7F7F"/>
              </a:buClr>
              <a:buSzPct val="100000"/>
              <a:buChar char="•"/>
            </a:pPr>
            <a:r>
              <a:rPr lang="en-US" sz="3600">
                <a:solidFill>
                  <a:srgbClr val="7F7F7F"/>
                </a:solidFill>
              </a:rPr>
              <a:t>Node will disappear.</a:t>
            </a:r>
            <a:endParaRPr/>
          </a:p>
          <a:p>
            <a:pPr indent="-440055" lvl="1" marL="1371600" rtl="0" algn="l">
              <a:lnSpc>
                <a:spcPct val="90000"/>
              </a:lnSpc>
              <a:spcBef>
                <a:spcPts val="1000"/>
              </a:spcBef>
              <a:spcAft>
                <a:spcPts val="0"/>
              </a:spcAft>
              <a:buClr>
                <a:srgbClr val="7F7F7F"/>
              </a:buClr>
              <a:buSzPct val="100000"/>
              <a:buChar char="•"/>
            </a:pPr>
            <a:r>
              <a:rPr lang="en-US" sz="3600">
                <a:solidFill>
                  <a:srgbClr val="7F7F7F"/>
                </a:solidFill>
              </a:rPr>
              <a:t>Active workloads will fail.</a:t>
            </a:r>
            <a:endParaRPr/>
          </a:p>
          <a:p>
            <a:pPr indent="-440055" lvl="1" marL="1371600" rtl="0" algn="l">
              <a:lnSpc>
                <a:spcPct val="90000"/>
              </a:lnSpc>
              <a:spcBef>
                <a:spcPts val="1000"/>
              </a:spcBef>
              <a:spcAft>
                <a:spcPts val="0"/>
              </a:spcAft>
              <a:buClr>
                <a:srgbClr val="7F7F7F"/>
              </a:buClr>
              <a:buSzPct val="100000"/>
              <a:buChar char="•"/>
            </a:pPr>
            <a:r>
              <a:rPr lang="en-US" sz="3600">
                <a:solidFill>
                  <a:srgbClr val="7F7F7F"/>
                </a:solidFill>
              </a:rPr>
              <a:t>Active transactions will fail.</a:t>
            </a:r>
            <a:endParaRPr/>
          </a:p>
          <a:p>
            <a:pPr indent="-440055" lvl="1" marL="1371600" rtl="0" algn="l">
              <a:lnSpc>
                <a:spcPct val="90000"/>
              </a:lnSpc>
              <a:spcBef>
                <a:spcPts val="1000"/>
              </a:spcBef>
              <a:spcAft>
                <a:spcPts val="0"/>
              </a:spcAft>
              <a:buClr>
                <a:srgbClr val="7F7F7F"/>
              </a:buClr>
              <a:buSzPct val="100000"/>
              <a:buChar char="•"/>
            </a:pPr>
            <a:r>
              <a:rPr lang="en-US" sz="3600">
                <a:solidFill>
                  <a:srgbClr val="7F7F7F"/>
                </a:solidFill>
              </a:rPr>
              <a:t>Storage will mastered on other nodes.</a:t>
            </a:r>
            <a:endParaRPr/>
          </a:p>
          <a:p>
            <a:pPr indent="-440055" lvl="1" marL="1371600" rtl="0" algn="l">
              <a:lnSpc>
                <a:spcPct val="90000"/>
              </a:lnSpc>
              <a:spcBef>
                <a:spcPts val="1000"/>
              </a:spcBef>
              <a:spcAft>
                <a:spcPts val="0"/>
              </a:spcAft>
              <a:buClr>
                <a:srgbClr val="7F7F7F"/>
              </a:buClr>
              <a:buSzPct val="100000"/>
              <a:buChar char="•"/>
            </a:pPr>
            <a:r>
              <a:rPr lang="en-US" sz="3600">
                <a:solidFill>
                  <a:srgbClr val="7F7F7F"/>
                </a:solidFill>
              </a:rPr>
              <a:t>Workloads will be restarted adjacent to storage.</a:t>
            </a:r>
            <a:endParaRPr/>
          </a:p>
          <a:p>
            <a:pPr indent="-101600" lvl="0" marL="457200" rtl="0" algn="l">
              <a:lnSpc>
                <a:spcPct val="90000"/>
              </a:lnSpc>
              <a:spcBef>
                <a:spcPts val="2000"/>
              </a:spcBef>
              <a:spcAft>
                <a:spcPts val="0"/>
              </a:spcAft>
              <a:buClr>
                <a:schemeClr val="dk1"/>
              </a:buClr>
              <a:buSzPct val="100000"/>
              <a:buNone/>
            </a:pPr>
            <a:r>
              <a:t/>
            </a:r>
            <a:endParaRPr/>
          </a:p>
        </p:txBody>
      </p:sp>
      <p:pic>
        <p:nvPicPr>
          <p:cNvPr id="206" name="Google Shape;206;p15"/>
          <p:cNvPicPr preferRelativeResize="0"/>
          <p:nvPr/>
        </p:nvPicPr>
        <p:blipFill>
          <a:blip r:embed="rId3">
            <a:alphaModFix/>
          </a:blip>
          <a:stretch>
            <a:fillRect/>
          </a:stretch>
        </p:blipFill>
        <p:spPr>
          <a:xfrm>
            <a:off x="11946726" y="1821075"/>
            <a:ext cx="11238800" cy="112717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g14cfbadc464_0_49"/>
          <p:cNvSpPr txBox="1"/>
          <p:nvPr>
            <p:ph type="title"/>
          </p:nvPr>
        </p:nvSpPr>
        <p:spPr>
          <a:xfrm>
            <a:off x="1676619" y="730251"/>
            <a:ext cx="18914400" cy="26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Understanding Scale - Approach</a:t>
            </a:r>
            <a:endParaRPr/>
          </a:p>
        </p:txBody>
      </p:sp>
      <p:sp>
        <p:nvSpPr>
          <p:cNvPr id="212" name="Google Shape;212;g14cfbadc464_0_49"/>
          <p:cNvSpPr txBox="1"/>
          <p:nvPr/>
        </p:nvSpPr>
        <p:spPr>
          <a:xfrm>
            <a:off x="1245075" y="4147125"/>
            <a:ext cx="21321600" cy="1908600"/>
          </a:xfrm>
          <a:prstGeom prst="rect">
            <a:avLst/>
          </a:prstGeom>
          <a:solidFill>
            <a:srgbClr val="FFBFF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600"/>
              <a:t>STEP 1: </a:t>
            </a:r>
            <a:r>
              <a:rPr lang="en-US" sz="5600"/>
              <a:t>    </a:t>
            </a:r>
            <a:endParaRPr sz="5600"/>
          </a:p>
          <a:p>
            <a:pPr indent="0" lvl="0" marL="0" rtl="0" algn="l">
              <a:spcBef>
                <a:spcPts val="0"/>
              </a:spcBef>
              <a:spcAft>
                <a:spcPts val="0"/>
              </a:spcAft>
              <a:buNone/>
            </a:pPr>
            <a:r>
              <a:rPr lang="en-US" sz="5600"/>
              <a:t>Validate </a:t>
            </a:r>
            <a:r>
              <a:rPr lang="en-US" sz="5600"/>
              <a:t>baseline</a:t>
            </a:r>
            <a:r>
              <a:rPr lang="en-US" sz="5600"/>
              <a:t> workload assumptions</a:t>
            </a:r>
            <a:endParaRPr sz="5600"/>
          </a:p>
        </p:txBody>
      </p:sp>
      <p:sp>
        <p:nvSpPr>
          <p:cNvPr id="213" name="Google Shape;213;g14cfbadc464_0_49"/>
          <p:cNvSpPr txBox="1"/>
          <p:nvPr/>
        </p:nvSpPr>
        <p:spPr>
          <a:xfrm>
            <a:off x="1245075" y="7066138"/>
            <a:ext cx="21321600" cy="621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600"/>
              <a:t>Principles:</a:t>
            </a:r>
            <a:endParaRPr b="1" sz="5600"/>
          </a:p>
          <a:p>
            <a:pPr indent="0" lvl="0" marL="0" rtl="0" algn="l">
              <a:spcBef>
                <a:spcPts val="0"/>
              </a:spcBef>
              <a:spcAft>
                <a:spcPts val="0"/>
              </a:spcAft>
              <a:buNone/>
            </a:pPr>
            <a:r>
              <a:t/>
            </a:r>
            <a:endParaRPr sz="4800">
              <a:solidFill>
                <a:schemeClr val="dk1"/>
              </a:solidFill>
            </a:endParaRPr>
          </a:p>
          <a:p>
            <a:pPr indent="-533400" lvl="0" marL="914400" rtl="0" algn="l">
              <a:spcBef>
                <a:spcPts val="0"/>
              </a:spcBef>
              <a:spcAft>
                <a:spcPts val="0"/>
              </a:spcAft>
              <a:buSzPts val="4800"/>
              <a:buChar char="●"/>
            </a:pPr>
            <a:r>
              <a:rPr lang="en-US" sz="4800">
                <a:solidFill>
                  <a:schemeClr val="dk1"/>
                </a:solidFill>
              </a:rPr>
              <a:t>Use baremetal cloud services against a variety of patterns to validate workload </a:t>
            </a:r>
            <a:r>
              <a:rPr lang="en-US" sz="4800">
                <a:solidFill>
                  <a:schemeClr val="dk1"/>
                </a:solidFill>
              </a:rPr>
              <a:t>characteristic</a:t>
            </a:r>
            <a:r>
              <a:rPr lang="en-US" sz="4800">
                <a:solidFill>
                  <a:schemeClr val="dk1"/>
                </a:solidFill>
              </a:rPr>
              <a:t> </a:t>
            </a:r>
            <a:r>
              <a:rPr lang="en-US" sz="4800">
                <a:solidFill>
                  <a:schemeClr val="dk1"/>
                </a:solidFill>
              </a:rPr>
              <a:t>hypothesis</a:t>
            </a:r>
            <a:r>
              <a:rPr lang="en-US" sz="4800">
                <a:solidFill>
                  <a:schemeClr val="dk1"/>
                </a:solidFill>
              </a:rPr>
              <a:t>.</a:t>
            </a:r>
            <a:endParaRPr sz="4800">
              <a:solidFill>
                <a:schemeClr val="dk1"/>
              </a:solidFill>
            </a:endParaRPr>
          </a:p>
          <a:p>
            <a:pPr indent="0" lvl="0" marL="914400" rtl="0" algn="l">
              <a:spcBef>
                <a:spcPts val="0"/>
              </a:spcBef>
              <a:spcAft>
                <a:spcPts val="0"/>
              </a:spcAft>
              <a:buNone/>
            </a:pPr>
            <a:r>
              <a:t/>
            </a:r>
            <a:endParaRPr sz="4800">
              <a:solidFill>
                <a:schemeClr val="dk1"/>
              </a:solidFill>
            </a:endParaRPr>
          </a:p>
          <a:p>
            <a:pPr indent="-533400" lvl="0" marL="914400" rtl="0" algn="l">
              <a:spcBef>
                <a:spcPts val="0"/>
              </a:spcBef>
              <a:spcAft>
                <a:spcPts val="0"/>
              </a:spcAft>
              <a:buSzPts val="4800"/>
              <a:buChar char="●"/>
            </a:pPr>
            <a:r>
              <a:rPr lang="en-US" sz="4800">
                <a:solidFill>
                  <a:schemeClr val="dk1"/>
                </a:solidFill>
              </a:rPr>
              <a:t>Identify optimal price-performance configurations</a:t>
            </a:r>
            <a:endParaRPr sz="4800"/>
          </a:p>
          <a:p>
            <a:pPr indent="0" lvl="0" marL="914400" rtl="0" algn="l">
              <a:spcBef>
                <a:spcPts val="0"/>
              </a:spcBef>
              <a:spcAft>
                <a:spcPts val="0"/>
              </a:spcAft>
              <a:buNone/>
            </a:pPr>
            <a:r>
              <a:t/>
            </a:r>
            <a:endParaRPr sz="4800"/>
          </a:p>
          <a:p>
            <a:pPr indent="-533400" lvl="0" marL="914400" rtl="0" algn="l">
              <a:spcBef>
                <a:spcPts val="0"/>
              </a:spcBef>
              <a:spcAft>
                <a:spcPts val="0"/>
              </a:spcAft>
              <a:buSzPts val="4800"/>
              <a:buChar char="●"/>
            </a:pPr>
            <a:r>
              <a:rPr lang="en-US" sz="4800"/>
              <a:t>Ignore availability concerns</a:t>
            </a:r>
            <a:endParaRPr sz="4800"/>
          </a:p>
        </p:txBody>
      </p:sp>
      <p:cxnSp>
        <p:nvCxnSpPr>
          <p:cNvPr id="214" name="Google Shape;214;g14cfbadc464_0_49"/>
          <p:cNvCxnSpPr/>
          <p:nvPr/>
        </p:nvCxnSpPr>
        <p:spPr>
          <a:xfrm>
            <a:off x="5151325" y="7664450"/>
            <a:ext cx="17529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14cfbadc464_0_667"/>
          <p:cNvSpPr txBox="1"/>
          <p:nvPr>
            <p:ph type="title"/>
          </p:nvPr>
        </p:nvSpPr>
        <p:spPr>
          <a:xfrm>
            <a:off x="1676619" y="730251"/>
            <a:ext cx="18914400" cy="26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Understanding Scale - Approach</a:t>
            </a:r>
            <a:endParaRPr/>
          </a:p>
        </p:txBody>
      </p:sp>
      <p:sp>
        <p:nvSpPr>
          <p:cNvPr id="220" name="Google Shape;220;g14cfbadc464_0_667"/>
          <p:cNvSpPr txBox="1"/>
          <p:nvPr/>
        </p:nvSpPr>
        <p:spPr>
          <a:xfrm>
            <a:off x="1481850" y="3682863"/>
            <a:ext cx="21150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t>Software stack will consist of:</a:t>
            </a:r>
            <a:endParaRPr sz="2900"/>
          </a:p>
        </p:txBody>
      </p:sp>
      <p:graphicFrame>
        <p:nvGraphicFramePr>
          <p:cNvPr id="221" name="Google Shape;221;g14cfbadc464_0_667"/>
          <p:cNvGraphicFramePr/>
          <p:nvPr/>
        </p:nvGraphicFramePr>
        <p:xfrm>
          <a:off x="2599788" y="4615600"/>
          <a:ext cx="3000000" cy="3000000"/>
        </p:xfrm>
        <a:graphic>
          <a:graphicData uri="http://schemas.openxmlformats.org/drawingml/2006/table">
            <a:tbl>
              <a:tblPr>
                <a:noFill/>
                <a:tableStyleId>{3E335D72-AED1-4418-8BFA-9137D05B6C6D}</a:tableStyleId>
              </a:tblPr>
              <a:tblGrid>
                <a:gridCol w="3833075"/>
                <a:gridCol w="3995075"/>
                <a:gridCol w="11086250"/>
              </a:tblGrid>
              <a:tr h="396200">
                <a:tc>
                  <a:txBody>
                    <a:bodyPr/>
                    <a:lstStyle/>
                    <a:p>
                      <a:pPr indent="0" lvl="0" marL="0" rtl="0" algn="l">
                        <a:spcBef>
                          <a:spcPts val="0"/>
                        </a:spcBef>
                        <a:spcAft>
                          <a:spcPts val="0"/>
                        </a:spcAft>
                        <a:buNone/>
                      </a:pPr>
                      <a:r>
                        <a:t/>
                      </a:r>
                      <a:endParaRPr sz="27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US" sz="3500"/>
                        <a:t>microK8S-ha</a:t>
                      </a:r>
                      <a:endParaRPr b="1" sz="3500"/>
                    </a:p>
                  </a:txBody>
                  <a:tcPr marT="91425" marB="91425" marR="91425" marL="91425" anchor="ctr"/>
                </a:tc>
                <a:tc>
                  <a:txBody>
                    <a:bodyPr/>
                    <a:lstStyle/>
                    <a:p>
                      <a:pPr indent="0" lvl="0" marL="0" rtl="0" algn="l">
                        <a:spcBef>
                          <a:spcPts val="0"/>
                        </a:spcBef>
                        <a:spcAft>
                          <a:spcPts val="0"/>
                        </a:spcAft>
                        <a:buNone/>
                      </a:pPr>
                      <a:r>
                        <a:t/>
                      </a:r>
                      <a:endParaRPr sz="2700">
                        <a:solidFill>
                          <a:schemeClr val="dk1"/>
                        </a:solidFill>
                      </a:endParaRPr>
                    </a:p>
                    <a:p>
                      <a:pPr indent="0" lvl="0" marL="0" rtl="0" algn="l">
                        <a:spcBef>
                          <a:spcPts val="0"/>
                        </a:spcBef>
                        <a:spcAft>
                          <a:spcPts val="0"/>
                        </a:spcAft>
                        <a:buNone/>
                      </a:pPr>
                      <a:r>
                        <a:rPr lang="en-US" sz="2700">
                          <a:solidFill>
                            <a:schemeClr val="dk1"/>
                          </a:solidFill>
                        </a:rPr>
                        <a:t>This kubernetes distro supports easy adding/removal of nodes and HA configurations.</a:t>
                      </a:r>
                      <a:endParaRPr sz="2700">
                        <a:solidFill>
                          <a:schemeClr val="dk1"/>
                        </a:solidFill>
                      </a:endParaRPr>
                    </a:p>
                    <a:p>
                      <a:pPr indent="0" lvl="0" marL="0" rtl="0" algn="l">
                        <a:spcBef>
                          <a:spcPts val="0"/>
                        </a:spcBef>
                        <a:spcAft>
                          <a:spcPts val="0"/>
                        </a:spcAft>
                        <a:buClr>
                          <a:schemeClr val="dk1"/>
                        </a:buClr>
                        <a:buSzPts val="1100"/>
                        <a:buFont typeface="Arial"/>
                        <a:buNone/>
                      </a:pPr>
                      <a:r>
                        <a:t/>
                      </a:r>
                      <a:endParaRPr sz="2700">
                        <a:solidFill>
                          <a:schemeClr val="dk1"/>
                        </a:solidFill>
                      </a:endParaRPr>
                    </a:p>
                  </a:txBody>
                  <a:tcPr marT="91425" marB="91425" marR="91425" marL="91425" anchor="ctr"/>
                </a:tc>
              </a:tr>
              <a:tr h="396200">
                <a:tc>
                  <a:txBody>
                    <a:bodyPr/>
                    <a:lstStyle/>
                    <a:p>
                      <a:pPr indent="0" lvl="0" marL="0" rtl="0" algn="l">
                        <a:spcBef>
                          <a:spcPts val="0"/>
                        </a:spcBef>
                        <a:spcAft>
                          <a:spcPts val="0"/>
                        </a:spcAft>
                        <a:buNone/>
                      </a:pPr>
                      <a:r>
                        <a:t/>
                      </a:r>
                      <a:endParaRPr sz="2700"/>
                    </a:p>
                  </a:txBody>
                  <a:tcPr marT="91425" marB="91425" marR="91425" marL="91425"/>
                </a:tc>
                <a:tc>
                  <a:txBody>
                    <a:bodyPr/>
                    <a:lstStyle/>
                    <a:p>
                      <a:pPr indent="0" lvl="0" marL="0" rtl="0" algn="ctr">
                        <a:spcBef>
                          <a:spcPts val="0"/>
                        </a:spcBef>
                        <a:spcAft>
                          <a:spcPts val="0"/>
                        </a:spcAft>
                        <a:buNone/>
                      </a:pPr>
                      <a:r>
                        <a:rPr b="1" lang="en-US" sz="3500"/>
                        <a:t>M</a:t>
                      </a:r>
                      <a:r>
                        <a:rPr b="1" lang="en-US" sz="3500"/>
                        <a:t>etalLB</a:t>
                      </a:r>
                      <a:endParaRPr b="1" sz="3500"/>
                    </a:p>
                  </a:txBody>
                  <a:tcPr marT="91425" marB="91425" marR="91425" marL="91425" anchor="ctr"/>
                </a:tc>
                <a:tc>
                  <a:txBody>
                    <a:bodyPr/>
                    <a:lstStyle/>
                    <a:p>
                      <a:pPr indent="0" lvl="0" marL="0" rtl="0" algn="l">
                        <a:spcBef>
                          <a:spcPts val="0"/>
                        </a:spcBef>
                        <a:spcAft>
                          <a:spcPts val="0"/>
                        </a:spcAft>
                        <a:buNone/>
                      </a:pPr>
                      <a:r>
                        <a:t/>
                      </a:r>
                      <a:endParaRPr sz="2700">
                        <a:solidFill>
                          <a:schemeClr val="dk1"/>
                        </a:solidFill>
                      </a:endParaRPr>
                    </a:p>
                    <a:p>
                      <a:pPr indent="0" lvl="0" marL="0" rtl="0" algn="l">
                        <a:spcBef>
                          <a:spcPts val="0"/>
                        </a:spcBef>
                        <a:spcAft>
                          <a:spcPts val="0"/>
                        </a:spcAft>
                        <a:buNone/>
                      </a:pPr>
                      <a:r>
                        <a:rPr lang="en-US" sz="2700">
                          <a:solidFill>
                            <a:schemeClr val="dk1"/>
                          </a:solidFill>
                        </a:rPr>
                        <a:t>L</a:t>
                      </a:r>
                      <a:r>
                        <a:rPr lang="en-US" sz="2700">
                          <a:solidFill>
                            <a:schemeClr val="dk1"/>
                          </a:solidFill>
                        </a:rPr>
                        <a:t>oad-balancer implementation designed for bare-metal deployment.</a:t>
                      </a:r>
                      <a:endParaRPr sz="2700">
                        <a:solidFill>
                          <a:schemeClr val="dk1"/>
                        </a:solidFill>
                      </a:endParaRPr>
                    </a:p>
                    <a:p>
                      <a:pPr indent="0" lvl="0" marL="0" rtl="0" algn="l">
                        <a:spcBef>
                          <a:spcPts val="0"/>
                        </a:spcBef>
                        <a:spcAft>
                          <a:spcPts val="0"/>
                        </a:spcAft>
                        <a:buClr>
                          <a:schemeClr val="dk1"/>
                        </a:buClr>
                        <a:buSzPts val="1100"/>
                        <a:buFont typeface="Arial"/>
                        <a:buNone/>
                      </a:pPr>
                      <a:r>
                        <a:t/>
                      </a:r>
                      <a:endParaRPr sz="2700">
                        <a:solidFill>
                          <a:schemeClr val="dk1"/>
                        </a:solidFill>
                      </a:endParaRPr>
                    </a:p>
                  </a:txBody>
                  <a:tcPr marT="91425" marB="91425" marR="91425" marL="91425" anchor="ctr"/>
                </a:tc>
              </a:tr>
              <a:tr h="396200">
                <a:tc>
                  <a:txBody>
                    <a:bodyPr/>
                    <a:lstStyle/>
                    <a:p>
                      <a:pPr indent="0" lvl="0" marL="0" rtl="0" algn="l">
                        <a:spcBef>
                          <a:spcPts val="0"/>
                        </a:spcBef>
                        <a:spcAft>
                          <a:spcPts val="0"/>
                        </a:spcAft>
                        <a:buNone/>
                      </a:pPr>
                      <a:r>
                        <a:t/>
                      </a:r>
                      <a:endParaRPr sz="2700"/>
                    </a:p>
                  </a:txBody>
                  <a:tcPr marT="91425" marB="91425" marR="91425" marL="91425"/>
                </a:tc>
                <a:tc>
                  <a:txBody>
                    <a:bodyPr/>
                    <a:lstStyle/>
                    <a:p>
                      <a:pPr indent="0" lvl="0" marL="0" rtl="0" algn="ctr">
                        <a:spcBef>
                          <a:spcPts val="0"/>
                        </a:spcBef>
                        <a:spcAft>
                          <a:spcPts val="0"/>
                        </a:spcAft>
                        <a:buNone/>
                      </a:pPr>
                      <a:r>
                        <a:rPr b="1" lang="en-US" sz="3500"/>
                        <a:t>CoreDNS suite</a:t>
                      </a:r>
                      <a:endParaRPr b="1" sz="3500"/>
                    </a:p>
                  </a:txBody>
                  <a:tcPr marT="91425" marB="91425" marR="91425" marL="91425" anchor="ctr"/>
                </a:tc>
                <a:tc>
                  <a:txBody>
                    <a:bodyPr/>
                    <a:lstStyle/>
                    <a:p>
                      <a:pPr indent="0" lvl="0" marL="0" rtl="0" algn="l">
                        <a:spcBef>
                          <a:spcPts val="0"/>
                        </a:spcBef>
                        <a:spcAft>
                          <a:spcPts val="0"/>
                        </a:spcAft>
                        <a:buNone/>
                      </a:pPr>
                      <a:r>
                        <a:t/>
                      </a:r>
                      <a:endParaRPr sz="2700">
                        <a:solidFill>
                          <a:schemeClr val="dk1"/>
                        </a:solidFill>
                      </a:endParaRPr>
                    </a:p>
                    <a:p>
                      <a:pPr indent="0" lvl="0" marL="0" rtl="0" algn="l">
                        <a:spcBef>
                          <a:spcPts val="0"/>
                        </a:spcBef>
                        <a:spcAft>
                          <a:spcPts val="0"/>
                        </a:spcAft>
                        <a:buNone/>
                      </a:pPr>
                      <a:r>
                        <a:rPr lang="en-US" sz="2700">
                          <a:solidFill>
                            <a:schemeClr val="dk1"/>
                          </a:solidFill>
                        </a:rPr>
                        <a:t>C</a:t>
                      </a:r>
                      <a:r>
                        <a:rPr lang="en-US" sz="2700">
                          <a:solidFill>
                            <a:schemeClr val="dk1"/>
                          </a:solidFill>
                        </a:rPr>
                        <a:t>oreDNS plugins such as k8s-external/k8s-gateway.</a:t>
                      </a:r>
                      <a:endParaRPr sz="2700">
                        <a:solidFill>
                          <a:schemeClr val="dk1"/>
                        </a:solidFill>
                      </a:endParaRPr>
                    </a:p>
                    <a:p>
                      <a:pPr indent="0" lvl="0" marL="0" rtl="0" algn="l">
                        <a:spcBef>
                          <a:spcPts val="0"/>
                        </a:spcBef>
                        <a:spcAft>
                          <a:spcPts val="0"/>
                        </a:spcAft>
                        <a:buClr>
                          <a:schemeClr val="dk1"/>
                        </a:buClr>
                        <a:buSzPts val="1100"/>
                        <a:buFont typeface="Arial"/>
                        <a:buNone/>
                      </a:pPr>
                      <a:r>
                        <a:t/>
                      </a:r>
                      <a:endParaRPr sz="2700">
                        <a:solidFill>
                          <a:schemeClr val="dk1"/>
                        </a:solidFill>
                      </a:endParaRPr>
                    </a:p>
                  </a:txBody>
                  <a:tcPr marT="91425" marB="91425" marR="91425" marL="91425" anchor="ctr"/>
                </a:tc>
              </a:tr>
              <a:tr h="396200">
                <a:tc>
                  <a:txBody>
                    <a:bodyPr/>
                    <a:lstStyle/>
                    <a:p>
                      <a:pPr indent="0" lvl="0" marL="0" rtl="0" algn="l">
                        <a:spcBef>
                          <a:spcPts val="0"/>
                        </a:spcBef>
                        <a:spcAft>
                          <a:spcPts val="0"/>
                        </a:spcAft>
                        <a:buNone/>
                      </a:pPr>
                      <a:r>
                        <a:t/>
                      </a:r>
                      <a:endParaRPr sz="2700"/>
                    </a:p>
                  </a:txBody>
                  <a:tcPr marT="91425" marB="91425" marR="91425" marL="91425"/>
                </a:tc>
                <a:tc>
                  <a:txBody>
                    <a:bodyPr/>
                    <a:lstStyle/>
                    <a:p>
                      <a:pPr indent="0" lvl="0" marL="0" rtl="0" algn="ctr">
                        <a:spcBef>
                          <a:spcPts val="0"/>
                        </a:spcBef>
                        <a:spcAft>
                          <a:spcPts val="0"/>
                        </a:spcAft>
                        <a:buNone/>
                      </a:pPr>
                      <a:r>
                        <a:rPr b="1" lang="en-US" sz="3500"/>
                        <a:t>Ceph</a:t>
                      </a:r>
                      <a:endParaRPr b="1" sz="3500"/>
                    </a:p>
                  </a:txBody>
                  <a:tcPr marT="91425" marB="91425" marR="91425" marL="91425" anchor="ctr"/>
                </a:tc>
                <a:tc>
                  <a:txBody>
                    <a:bodyPr/>
                    <a:lstStyle/>
                    <a:p>
                      <a:pPr indent="0" lvl="0" marL="0" rtl="0" algn="l">
                        <a:spcBef>
                          <a:spcPts val="0"/>
                        </a:spcBef>
                        <a:spcAft>
                          <a:spcPts val="0"/>
                        </a:spcAft>
                        <a:buNone/>
                      </a:pPr>
                      <a:r>
                        <a:t/>
                      </a:r>
                      <a:endParaRPr sz="2700"/>
                    </a:p>
                    <a:p>
                      <a:pPr indent="0" lvl="0" marL="0" rtl="0" algn="l">
                        <a:spcBef>
                          <a:spcPts val="0"/>
                        </a:spcBef>
                        <a:spcAft>
                          <a:spcPts val="0"/>
                        </a:spcAft>
                        <a:buNone/>
                      </a:pPr>
                      <a:r>
                        <a:rPr lang="en-US" sz="2700"/>
                        <a:t>Ceph storage is super-fast, extremely resilient and highly configurable as block, file or object.</a:t>
                      </a:r>
                      <a:endParaRPr sz="2700"/>
                    </a:p>
                    <a:p>
                      <a:pPr indent="0" lvl="0" marL="0" rtl="0" algn="l">
                        <a:spcBef>
                          <a:spcPts val="0"/>
                        </a:spcBef>
                        <a:spcAft>
                          <a:spcPts val="0"/>
                        </a:spcAft>
                        <a:buNone/>
                      </a:pPr>
                      <a:r>
                        <a:t/>
                      </a:r>
                      <a:endParaRPr sz="2700"/>
                    </a:p>
                  </a:txBody>
                  <a:tcPr marT="91425" marB="91425" marR="91425" marL="91425" anchor="ctr"/>
                </a:tc>
              </a:tr>
              <a:tr h="396200">
                <a:tc>
                  <a:txBody>
                    <a:bodyPr/>
                    <a:lstStyle/>
                    <a:p>
                      <a:pPr indent="0" lvl="0" marL="0" rtl="0" algn="l">
                        <a:spcBef>
                          <a:spcPts val="0"/>
                        </a:spcBef>
                        <a:spcAft>
                          <a:spcPts val="0"/>
                        </a:spcAft>
                        <a:buNone/>
                      </a:pPr>
                      <a:r>
                        <a:t/>
                      </a:r>
                      <a:endParaRPr sz="2700"/>
                    </a:p>
                  </a:txBody>
                  <a:tcPr marT="91425" marB="91425" marR="91425" marL="91425"/>
                </a:tc>
                <a:tc>
                  <a:txBody>
                    <a:bodyPr/>
                    <a:lstStyle/>
                    <a:p>
                      <a:pPr indent="0" lvl="0" marL="0" rtl="0" algn="ctr">
                        <a:spcBef>
                          <a:spcPts val="0"/>
                        </a:spcBef>
                        <a:spcAft>
                          <a:spcPts val="0"/>
                        </a:spcAft>
                        <a:buNone/>
                      </a:pPr>
                      <a:r>
                        <a:rPr b="1" lang="en-US" sz="3500"/>
                        <a:t>Rook</a:t>
                      </a:r>
                      <a:endParaRPr b="1" sz="3500"/>
                    </a:p>
                  </a:txBody>
                  <a:tcPr marT="91425" marB="91425" marR="91425" marL="91425" anchor="ctr"/>
                </a:tc>
                <a:tc>
                  <a:txBody>
                    <a:bodyPr/>
                    <a:lstStyle/>
                    <a:p>
                      <a:pPr indent="0" lvl="0" marL="0" rtl="0" algn="l">
                        <a:spcBef>
                          <a:spcPts val="0"/>
                        </a:spcBef>
                        <a:spcAft>
                          <a:spcPts val="0"/>
                        </a:spcAft>
                        <a:buNone/>
                      </a:pPr>
                      <a:r>
                        <a:t/>
                      </a:r>
                      <a:endParaRPr sz="2700"/>
                    </a:p>
                    <a:p>
                      <a:pPr indent="0" lvl="0" marL="0" rtl="0" algn="l">
                        <a:spcBef>
                          <a:spcPts val="0"/>
                        </a:spcBef>
                        <a:spcAft>
                          <a:spcPts val="0"/>
                        </a:spcAft>
                        <a:buNone/>
                      </a:pPr>
                      <a:r>
                        <a:rPr lang="en-US" sz="2700"/>
                        <a:t>Rook configures Ceph using the operator model.</a:t>
                      </a:r>
                      <a:endParaRPr sz="2700"/>
                    </a:p>
                    <a:p>
                      <a:pPr indent="0" lvl="0" marL="0" rtl="0" algn="l">
                        <a:spcBef>
                          <a:spcPts val="0"/>
                        </a:spcBef>
                        <a:spcAft>
                          <a:spcPts val="0"/>
                        </a:spcAft>
                        <a:buNone/>
                      </a:pPr>
                      <a:r>
                        <a:t/>
                      </a:r>
                      <a:endParaRPr sz="2700"/>
                    </a:p>
                  </a:txBody>
                  <a:tcPr marT="91425" marB="91425" marR="91425" marL="91425" anchor="ctr"/>
                </a:tc>
              </a:tr>
            </a:tbl>
          </a:graphicData>
        </a:graphic>
      </p:graphicFrame>
      <p:pic>
        <p:nvPicPr>
          <p:cNvPr id="222" name="Google Shape;222;g14cfbadc464_0_667"/>
          <p:cNvPicPr preferRelativeResize="0"/>
          <p:nvPr/>
        </p:nvPicPr>
        <p:blipFill>
          <a:blip r:embed="rId3">
            <a:alphaModFix/>
          </a:blip>
          <a:stretch>
            <a:fillRect/>
          </a:stretch>
        </p:blipFill>
        <p:spPr>
          <a:xfrm>
            <a:off x="2951085" y="9642301"/>
            <a:ext cx="3160095" cy="1103225"/>
          </a:xfrm>
          <a:prstGeom prst="rect">
            <a:avLst/>
          </a:prstGeom>
          <a:noFill/>
          <a:ln>
            <a:noFill/>
          </a:ln>
        </p:spPr>
      </p:pic>
      <p:pic>
        <p:nvPicPr>
          <p:cNvPr id="223" name="Google Shape;223;g14cfbadc464_0_667"/>
          <p:cNvPicPr preferRelativeResize="0"/>
          <p:nvPr/>
        </p:nvPicPr>
        <p:blipFill>
          <a:blip r:embed="rId4">
            <a:alphaModFix/>
          </a:blip>
          <a:stretch>
            <a:fillRect/>
          </a:stretch>
        </p:blipFill>
        <p:spPr>
          <a:xfrm>
            <a:off x="2951083" y="8016060"/>
            <a:ext cx="3160100" cy="1108476"/>
          </a:xfrm>
          <a:prstGeom prst="rect">
            <a:avLst/>
          </a:prstGeom>
          <a:noFill/>
          <a:ln>
            <a:noFill/>
          </a:ln>
        </p:spPr>
      </p:pic>
      <p:pic>
        <p:nvPicPr>
          <p:cNvPr id="224" name="Google Shape;224;g14cfbadc464_0_667"/>
          <p:cNvPicPr preferRelativeResize="0"/>
          <p:nvPr/>
        </p:nvPicPr>
        <p:blipFill>
          <a:blip r:embed="rId5">
            <a:alphaModFix/>
          </a:blip>
          <a:stretch>
            <a:fillRect/>
          </a:stretch>
        </p:blipFill>
        <p:spPr>
          <a:xfrm>
            <a:off x="2951083" y="11393149"/>
            <a:ext cx="3160100" cy="850806"/>
          </a:xfrm>
          <a:prstGeom prst="rect">
            <a:avLst/>
          </a:prstGeom>
          <a:noFill/>
          <a:ln>
            <a:noFill/>
          </a:ln>
        </p:spPr>
      </p:pic>
      <p:pic>
        <p:nvPicPr>
          <p:cNvPr id="225" name="Google Shape;225;g14cfbadc464_0_667"/>
          <p:cNvPicPr preferRelativeResize="0"/>
          <p:nvPr/>
        </p:nvPicPr>
        <p:blipFill>
          <a:blip r:embed="rId6">
            <a:alphaModFix/>
          </a:blip>
          <a:stretch>
            <a:fillRect/>
          </a:stretch>
        </p:blipFill>
        <p:spPr>
          <a:xfrm>
            <a:off x="2810596" y="6722900"/>
            <a:ext cx="3441075" cy="850800"/>
          </a:xfrm>
          <a:prstGeom prst="rect">
            <a:avLst/>
          </a:prstGeom>
          <a:noFill/>
          <a:ln>
            <a:noFill/>
          </a:ln>
        </p:spPr>
      </p:pic>
      <p:pic>
        <p:nvPicPr>
          <p:cNvPr id="226" name="Google Shape;226;g14cfbadc464_0_667"/>
          <p:cNvPicPr preferRelativeResize="0"/>
          <p:nvPr/>
        </p:nvPicPr>
        <p:blipFill>
          <a:blip r:embed="rId7">
            <a:alphaModFix/>
          </a:blip>
          <a:stretch>
            <a:fillRect/>
          </a:stretch>
        </p:blipFill>
        <p:spPr>
          <a:xfrm>
            <a:off x="2791438" y="5178246"/>
            <a:ext cx="3479391" cy="850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4cfbadc464_0_56"/>
          <p:cNvSpPr txBox="1"/>
          <p:nvPr>
            <p:ph type="title"/>
          </p:nvPr>
        </p:nvSpPr>
        <p:spPr>
          <a:xfrm>
            <a:off x="1676619" y="730251"/>
            <a:ext cx="18914400" cy="26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Understanding Scale - Approach</a:t>
            </a:r>
            <a:endParaRPr/>
          </a:p>
        </p:txBody>
      </p:sp>
      <p:sp>
        <p:nvSpPr>
          <p:cNvPr id="232" name="Google Shape;232;g14cfbadc464_0_56"/>
          <p:cNvSpPr txBox="1"/>
          <p:nvPr/>
        </p:nvSpPr>
        <p:spPr>
          <a:xfrm>
            <a:off x="1267325" y="3613575"/>
            <a:ext cx="21321600" cy="1908600"/>
          </a:xfrm>
          <a:prstGeom prst="rect">
            <a:avLst/>
          </a:prstGeom>
          <a:solidFill>
            <a:srgbClr val="FEF5B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600"/>
              <a:t>STEP 2:  </a:t>
            </a:r>
            <a:r>
              <a:rPr lang="en-US" sz="5600"/>
              <a:t>   </a:t>
            </a:r>
            <a:endParaRPr sz="5600"/>
          </a:p>
          <a:p>
            <a:pPr indent="0" lvl="0" marL="0" rtl="0" algn="l">
              <a:spcBef>
                <a:spcPts val="0"/>
              </a:spcBef>
              <a:spcAft>
                <a:spcPts val="0"/>
              </a:spcAft>
              <a:buNone/>
            </a:pPr>
            <a:r>
              <a:rPr lang="en-US" sz="5600"/>
              <a:t>Define a pattern of </a:t>
            </a:r>
            <a:r>
              <a:rPr i="1" lang="en-US" sz="5600"/>
              <a:t>transactions</a:t>
            </a:r>
            <a:r>
              <a:rPr lang="en-US" sz="5600"/>
              <a:t> that </a:t>
            </a:r>
            <a:r>
              <a:rPr lang="en-US" sz="5600"/>
              <a:t>constitutes</a:t>
            </a:r>
            <a:r>
              <a:rPr lang="en-US" sz="5600"/>
              <a:t> a ‘typical’ workload</a:t>
            </a:r>
            <a:endParaRPr sz="5600"/>
          </a:p>
        </p:txBody>
      </p:sp>
      <p:sp>
        <p:nvSpPr>
          <p:cNvPr id="233" name="Google Shape;233;g14cfbadc464_0_56"/>
          <p:cNvSpPr txBox="1"/>
          <p:nvPr/>
        </p:nvSpPr>
        <p:spPr>
          <a:xfrm>
            <a:off x="1245075" y="7066138"/>
            <a:ext cx="21321600" cy="621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600"/>
              <a:t>Principles:</a:t>
            </a:r>
            <a:endParaRPr b="1" sz="5600"/>
          </a:p>
          <a:p>
            <a:pPr indent="0" lvl="0" marL="914400" rtl="0" algn="l">
              <a:spcBef>
                <a:spcPts val="0"/>
              </a:spcBef>
              <a:spcAft>
                <a:spcPts val="0"/>
              </a:spcAft>
              <a:buNone/>
            </a:pPr>
            <a:r>
              <a:t/>
            </a:r>
            <a:endParaRPr sz="4800"/>
          </a:p>
          <a:p>
            <a:pPr indent="-533400" lvl="0" marL="914400" rtl="0" algn="l">
              <a:spcBef>
                <a:spcPts val="0"/>
              </a:spcBef>
              <a:spcAft>
                <a:spcPts val="0"/>
              </a:spcAft>
              <a:buSzPts val="4800"/>
              <a:buChar char="●"/>
            </a:pPr>
            <a:r>
              <a:rPr lang="en-US" sz="4800"/>
              <a:t>Transaction-traffic based on “busy” periods - PayDay, National Holiday etc.</a:t>
            </a:r>
            <a:endParaRPr sz="4800"/>
          </a:p>
          <a:p>
            <a:pPr indent="0" lvl="0" marL="914400" rtl="0" algn="l">
              <a:spcBef>
                <a:spcPts val="0"/>
              </a:spcBef>
              <a:spcAft>
                <a:spcPts val="0"/>
              </a:spcAft>
              <a:buNone/>
            </a:pPr>
            <a:r>
              <a:t/>
            </a:r>
            <a:endParaRPr sz="4800">
              <a:solidFill>
                <a:schemeClr val="dk1"/>
              </a:solidFill>
            </a:endParaRPr>
          </a:p>
          <a:p>
            <a:pPr indent="-533400" lvl="0" marL="914400" rtl="0" algn="l">
              <a:spcBef>
                <a:spcPts val="0"/>
              </a:spcBef>
              <a:spcAft>
                <a:spcPts val="0"/>
              </a:spcAft>
              <a:buSzPts val="4800"/>
              <a:buChar char="●"/>
            </a:pPr>
            <a:r>
              <a:rPr lang="en-US" sz="4800">
                <a:solidFill>
                  <a:schemeClr val="dk1"/>
                </a:solidFill>
              </a:rPr>
              <a:t>Generation of workload is to be outside the cluster-under-test.</a:t>
            </a:r>
            <a:endParaRPr sz="4800"/>
          </a:p>
          <a:p>
            <a:pPr indent="0" lvl="0" marL="914400" rtl="0" algn="l">
              <a:spcBef>
                <a:spcPts val="0"/>
              </a:spcBef>
              <a:spcAft>
                <a:spcPts val="0"/>
              </a:spcAft>
              <a:buNone/>
            </a:pPr>
            <a:r>
              <a:t/>
            </a:r>
            <a:endParaRPr sz="4800"/>
          </a:p>
          <a:p>
            <a:pPr indent="-533400" lvl="0" marL="914400" rtl="0" algn="l">
              <a:spcBef>
                <a:spcPts val="0"/>
              </a:spcBef>
              <a:spcAft>
                <a:spcPts val="0"/>
              </a:spcAft>
              <a:buSzPts val="4800"/>
              <a:buChar char="●"/>
            </a:pPr>
            <a:r>
              <a:rPr lang="en-US" sz="4800"/>
              <a:t>Limitations in specific software or hardware components may be </a:t>
            </a:r>
            <a:r>
              <a:rPr lang="en-US" sz="4800"/>
              <a:t>accommodated for by scaling software horizontally.</a:t>
            </a:r>
            <a:endParaRPr sz="4800"/>
          </a:p>
        </p:txBody>
      </p:sp>
      <p:cxnSp>
        <p:nvCxnSpPr>
          <p:cNvPr id="234" name="Google Shape;234;g14cfbadc464_0_56"/>
          <p:cNvCxnSpPr/>
          <p:nvPr/>
        </p:nvCxnSpPr>
        <p:spPr>
          <a:xfrm>
            <a:off x="5151325" y="7664450"/>
            <a:ext cx="17529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14cfbadc464_0_64"/>
          <p:cNvSpPr/>
          <p:nvPr/>
        </p:nvSpPr>
        <p:spPr>
          <a:xfrm>
            <a:off x="16754400" y="9087350"/>
            <a:ext cx="7448760" cy="4463640"/>
          </a:xfrm>
          <a:prstGeom prst="irregularSeal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US" sz="2800">
                <a:solidFill>
                  <a:schemeClr val="dk1"/>
                </a:solidFill>
              </a:rPr>
              <a:t>Tooling</a:t>
            </a:r>
            <a:endParaRPr b="1" sz="2800">
              <a:solidFill>
                <a:schemeClr val="dk1"/>
              </a:solidFill>
            </a:endParaRPr>
          </a:p>
          <a:p>
            <a:pPr indent="0" lvl="0" marL="0" rtl="0" algn="l">
              <a:lnSpc>
                <a:spcPct val="90000"/>
              </a:lnSpc>
              <a:spcBef>
                <a:spcPts val="0"/>
              </a:spcBef>
              <a:spcAft>
                <a:spcPts val="0"/>
              </a:spcAft>
              <a:buClr>
                <a:schemeClr val="dk1"/>
              </a:buClr>
              <a:buSzPts val="1100"/>
              <a:buFont typeface="Arial"/>
              <a:buNone/>
            </a:pPr>
            <a:r>
              <a:rPr i="1" lang="en-US" sz="2800">
                <a:solidFill>
                  <a:srgbClr val="888888"/>
                </a:solidFill>
              </a:rPr>
              <a:t>Generate Load and monitoring of system resources and throughputs</a:t>
            </a:r>
            <a:endParaRPr/>
          </a:p>
        </p:txBody>
      </p:sp>
      <p:sp>
        <p:nvSpPr>
          <p:cNvPr id="240" name="Google Shape;240;g14cfbadc464_0_64"/>
          <p:cNvSpPr txBox="1"/>
          <p:nvPr>
            <p:ph type="title"/>
          </p:nvPr>
        </p:nvSpPr>
        <p:spPr>
          <a:xfrm>
            <a:off x="1676619" y="730251"/>
            <a:ext cx="18914400" cy="26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Understanding Scale - Approach</a:t>
            </a:r>
            <a:endParaRPr/>
          </a:p>
        </p:txBody>
      </p:sp>
      <p:sp>
        <p:nvSpPr>
          <p:cNvPr id="241" name="Google Shape;241;g14cfbadc464_0_64"/>
          <p:cNvSpPr txBox="1"/>
          <p:nvPr/>
        </p:nvSpPr>
        <p:spPr>
          <a:xfrm>
            <a:off x="1825475" y="2588150"/>
            <a:ext cx="18329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600">
                <a:solidFill>
                  <a:srgbClr val="7F7F7F"/>
                </a:solidFill>
              </a:rPr>
              <a:t>Finding the limits</a:t>
            </a:r>
            <a:endParaRPr sz="5600">
              <a:solidFill>
                <a:srgbClr val="7F7F7F"/>
              </a:solidFill>
            </a:endParaRPr>
          </a:p>
        </p:txBody>
      </p:sp>
      <p:sp>
        <p:nvSpPr>
          <p:cNvPr id="242" name="Google Shape;242;g14cfbadc464_0_64"/>
          <p:cNvSpPr/>
          <p:nvPr/>
        </p:nvSpPr>
        <p:spPr>
          <a:xfrm>
            <a:off x="7964550" y="4916100"/>
            <a:ext cx="7952100" cy="5776500"/>
          </a:xfrm>
          <a:prstGeom prst="triangl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14cfbadc464_0_64"/>
          <p:cNvSpPr txBox="1"/>
          <p:nvPr/>
        </p:nvSpPr>
        <p:spPr>
          <a:xfrm rot="2068841">
            <a:off x="4063582" y="3238777"/>
            <a:ext cx="6265186" cy="5147631"/>
          </a:xfrm>
          <a:prstGeom prst="rect">
            <a:avLst/>
          </a:prstGeom>
          <a:noFill/>
          <a:ln>
            <a:noFill/>
          </a:ln>
        </p:spPr>
        <p:txBody>
          <a:bodyPr anchorCtr="0" anchor="t" bIns="91425" lIns="91425" spcFirstLastPara="1" rIns="91425" wrap="square" tIns="91425">
            <a:spAutoFit/>
          </a:bodyPr>
          <a:lstStyle/>
          <a:p>
            <a:pPr indent="-349250" lvl="1" marL="457200" rtl="0" algn="r">
              <a:lnSpc>
                <a:spcPct val="90000"/>
              </a:lnSpc>
              <a:spcBef>
                <a:spcPts val="0"/>
              </a:spcBef>
              <a:spcAft>
                <a:spcPts val="0"/>
              </a:spcAft>
              <a:buClr>
                <a:srgbClr val="1B786E"/>
              </a:buClr>
              <a:buSzPts val="100"/>
              <a:buChar char="•"/>
            </a:pPr>
            <a:r>
              <a:rPr b="1" lang="en-US" sz="2800">
                <a:solidFill>
                  <a:srgbClr val="1B786E"/>
                </a:solidFill>
              </a:rPr>
              <a:t>I/O  </a:t>
            </a:r>
            <a:endParaRPr sz="2800">
              <a:solidFill>
                <a:srgbClr val="1B786E"/>
              </a:solidFill>
            </a:endParaRPr>
          </a:p>
          <a:p>
            <a:pPr indent="-349250" lvl="1" marL="457200" rtl="0" algn="r">
              <a:lnSpc>
                <a:spcPct val="90000"/>
              </a:lnSpc>
              <a:spcBef>
                <a:spcPts val="0"/>
              </a:spcBef>
              <a:spcAft>
                <a:spcPts val="0"/>
              </a:spcAft>
              <a:buClr>
                <a:srgbClr val="76A5AF"/>
              </a:buClr>
              <a:buSzPts val="100"/>
              <a:buChar char="•"/>
            </a:pPr>
            <a:r>
              <a:rPr i="1" lang="en-US" sz="2700">
                <a:solidFill>
                  <a:srgbClr val="76A5AF"/>
                </a:solidFill>
              </a:rPr>
              <a:t>Identify bottlenecks:</a:t>
            </a:r>
            <a:endParaRPr i="1" sz="2700">
              <a:solidFill>
                <a:srgbClr val="76A5AF"/>
              </a:solidFill>
            </a:endParaRPr>
          </a:p>
          <a:p>
            <a:pPr indent="0" lvl="0" marL="1371600" rtl="0" algn="r">
              <a:lnSpc>
                <a:spcPct val="90000"/>
              </a:lnSpc>
              <a:spcBef>
                <a:spcPts val="0"/>
              </a:spcBef>
              <a:spcAft>
                <a:spcPts val="0"/>
              </a:spcAft>
              <a:buNone/>
            </a:pPr>
            <a:r>
              <a:rPr i="1" lang="en-US" sz="2700">
                <a:solidFill>
                  <a:srgbClr val="76A5AF"/>
                </a:solidFill>
              </a:rPr>
              <a:t>Storage - Logs, Audits</a:t>
            </a:r>
            <a:endParaRPr i="1" sz="2700">
              <a:solidFill>
                <a:srgbClr val="76A5AF"/>
              </a:solidFill>
            </a:endParaRPr>
          </a:p>
          <a:p>
            <a:pPr indent="0" lvl="0" marL="1371600" rtl="0" algn="r">
              <a:lnSpc>
                <a:spcPct val="90000"/>
              </a:lnSpc>
              <a:spcBef>
                <a:spcPts val="0"/>
              </a:spcBef>
              <a:spcAft>
                <a:spcPts val="0"/>
              </a:spcAft>
              <a:buNone/>
            </a:pPr>
            <a:r>
              <a:rPr i="1" lang="en-US" sz="2700">
                <a:solidFill>
                  <a:srgbClr val="76A5AF"/>
                </a:solidFill>
              </a:rPr>
              <a:t>Networking - Ingress/Egress - Proxies, Gateways, etc</a:t>
            </a:r>
            <a:endParaRPr i="1" sz="2700">
              <a:solidFill>
                <a:srgbClr val="76A5AF"/>
              </a:solidFill>
            </a:endParaRPr>
          </a:p>
          <a:p>
            <a:pPr indent="0" lvl="0" marL="457200" rtl="0" algn="r">
              <a:lnSpc>
                <a:spcPct val="90000"/>
              </a:lnSpc>
              <a:spcBef>
                <a:spcPts val="0"/>
              </a:spcBef>
              <a:spcAft>
                <a:spcPts val="0"/>
              </a:spcAft>
              <a:buNone/>
            </a:pPr>
            <a:r>
              <a:t/>
            </a:r>
            <a:endParaRPr i="1" sz="2800">
              <a:solidFill>
                <a:srgbClr val="888888"/>
              </a:solidFill>
            </a:endParaRPr>
          </a:p>
          <a:p>
            <a:pPr indent="-349250" lvl="1" marL="457200" rtl="0" algn="r">
              <a:lnSpc>
                <a:spcPct val="90000"/>
              </a:lnSpc>
              <a:spcBef>
                <a:spcPts val="0"/>
              </a:spcBef>
              <a:spcAft>
                <a:spcPts val="0"/>
              </a:spcAft>
              <a:buClr>
                <a:srgbClr val="1B786E"/>
              </a:buClr>
              <a:buSzPts val="100"/>
              <a:buChar char="•"/>
            </a:pPr>
            <a:r>
              <a:rPr b="1" lang="en-US" sz="2800">
                <a:solidFill>
                  <a:srgbClr val="1B786E"/>
                </a:solidFill>
              </a:rPr>
              <a:t>Security</a:t>
            </a:r>
            <a:endParaRPr i="1" sz="2800">
              <a:solidFill>
                <a:srgbClr val="1B786E"/>
              </a:solidFill>
            </a:endParaRPr>
          </a:p>
          <a:p>
            <a:pPr indent="-349250" lvl="1" marL="457200" rtl="0" algn="r">
              <a:lnSpc>
                <a:spcPct val="90000"/>
              </a:lnSpc>
              <a:spcBef>
                <a:spcPts val="0"/>
              </a:spcBef>
              <a:spcAft>
                <a:spcPts val="0"/>
              </a:spcAft>
              <a:buClr>
                <a:srgbClr val="76A5AF"/>
              </a:buClr>
              <a:buSzPts val="100"/>
              <a:buChar char="•"/>
            </a:pPr>
            <a:r>
              <a:rPr i="1" lang="en-US" sz="2700">
                <a:solidFill>
                  <a:srgbClr val="76A5AF"/>
                </a:solidFill>
              </a:rPr>
              <a:t>Determine overheads </a:t>
            </a:r>
            <a:endParaRPr i="1" sz="2700">
              <a:solidFill>
                <a:srgbClr val="76A5AF"/>
              </a:solidFill>
            </a:endParaRPr>
          </a:p>
          <a:p>
            <a:pPr indent="0" lvl="0" marL="1371600" rtl="0" algn="r">
              <a:lnSpc>
                <a:spcPct val="90000"/>
              </a:lnSpc>
              <a:spcBef>
                <a:spcPts val="0"/>
              </a:spcBef>
              <a:spcAft>
                <a:spcPts val="0"/>
              </a:spcAft>
              <a:buNone/>
            </a:pPr>
            <a:r>
              <a:rPr i="1" lang="en-US" sz="2700">
                <a:solidFill>
                  <a:srgbClr val="76A5AF"/>
                </a:solidFill>
              </a:rPr>
              <a:t>mTLS</a:t>
            </a:r>
            <a:endParaRPr i="1" sz="2700">
              <a:solidFill>
                <a:srgbClr val="76A5AF"/>
              </a:solidFill>
            </a:endParaRPr>
          </a:p>
          <a:p>
            <a:pPr indent="0" lvl="0" marL="1371600" rtl="0" algn="r">
              <a:lnSpc>
                <a:spcPct val="90000"/>
              </a:lnSpc>
              <a:spcBef>
                <a:spcPts val="0"/>
              </a:spcBef>
              <a:spcAft>
                <a:spcPts val="0"/>
              </a:spcAft>
              <a:buNone/>
            </a:pPr>
            <a:r>
              <a:t/>
            </a:r>
            <a:endParaRPr i="1" sz="2800">
              <a:solidFill>
                <a:srgbClr val="888888"/>
              </a:solidFill>
            </a:endParaRPr>
          </a:p>
          <a:p>
            <a:pPr indent="-349250" lvl="1" marL="457200" rtl="0" algn="r">
              <a:lnSpc>
                <a:spcPct val="90000"/>
              </a:lnSpc>
              <a:spcBef>
                <a:spcPts val="0"/>
              </a:spcBef>
              <a:spcAft>
                <a:spcPts val="0"/>
              </a:spcAft>
              <a:buClr>
                <a:srgbClr val="1B786E"/>
              </a:buClr>
              <a:buSzPts val="100"/>
              <a:buChar char="•"/>
            </a:pPr>
            <a:r>
              <a:rPr b="1" lang="en-US" sz="2800">
                <a:solidFill>
                  <a:srgbClr val="1B786E"/>
                </a:solidFill>
                <a:extLst>
                  <a:ext uri="http://customooxmlschemas.google.com/">
                    <go:slidesCustomData xmlns:go="http://customooxmlschemas.google.com/" textRoundtripDataId="2"/>
                  </a:ext>
                </a:extLst>
              </a:rPr>
              <a:t>Scalability</a:t>
            </a:r>
            <a:r>
              <a:rPr i="1" lang="en-US" sz="2800">
                <a:solidFill>
                  <a:srgbClr val="1B786E"/>
                </a:solidFill>
                <a:extLst>
                  <a:ext uri="http://customooxmlschemas.google.com/">
                    <go:slidesCustomData xmlns:go="http://customooxmlschemas.google.com/" textRoundtripDataId="3"/>
                  </a:ext>
                </a:extLst>
              </a:rPr>
              <a:t> </a:t>
            </a:r>
            <a:endParaRPr i="1" sz="2800">
              <a:solidFill>
                <a:srgbClr val="1B786E"/>
              </a:solidFill>
              <a:extLst>
                <a:ext uri="http://customooxmlschemas.google.com/">
                  <go:slidesCustomData xmlns:go="http://customooxmlschemas.google.com/" textRoundtripDataId="4"/>
                </a:ext>
              </a:extLst>
            </a:endParaRPr>
          </a:p>
          <a:p>
            <a:pPr indent="0" lvl="0" marL="1371600" rtl="0" algn="r">
              <a:lnSpc>
                <a:spcPct val="90000"/>
              </a:lnSpc>
              <a:spcBef>
                <a:spcPts val="0"/>
              </a:spcBef>
              <a:spcAft>
                <a:spcPts val="0"/>
              </a:spcAft>
              <a:buNone/>
            </a:pPr>
            <a:r>
              <a:rPr i="1" lang="en-US" sz="2700">
                <a:solidFill>
                  <a:srgbClr val="76A5AF"/>
                </a:solidFill>
                <a:extLst>
                  <a:ext uri="http://customooxmlschemas.google.com/">
                    <go:slidesCustomData xmlns:go="http://customooxmlschemas.google.com/" textRoundtripDataId="5"/>
                  </a:ext>
                </a:extLst>
              </a:rPr>
              <a:t>Network Latency Impact</a:t>
            </a:r>
            <a:endParaRPr i="1" sz="2700">
              <a:solidFill>
                <a:srgbClr val="76A5AF"/>
              </a:solidFill>
              <a:extLst>
                <a:ext uri="http://customooxmlschemas.google.com/">
                  <go:slidesCustomData xmlns:go="http://customooxmlschemas.google.com/" textRoundtripDataId="6"/>
                </a:ext>
              </a:extLst>
            </a:endParaRPr>
          </a:p>
          <a:p>
            <a:pPr indent="0" lvl="0" marL="1371600" rtl="0" algn="r">
              <a:lnSpc>
                <a:spcPct val="90000"/>
              </a:lnSpc>
              <a:spcBef>
                <a:spcPts val="0"/>
              </a:spcBef>
              <a:spcAft>
                <a:spcPts val="0"/>
              </a:spcAft>
              <a:buNone/>
            </a:pPr>
            <a:r>
              <a:rPr i="1" lang="en-US" sz="2700">
                <a:solidFill>
                  <a:srgbClr val="76A5AF"/>
                </a:solidFill>
                <a:extLst>
                  <a:ext uri="http://customooxmlschemas.google.com/">
                    <go:slidesCustomData xmlns:go="http://customooxmlschemas.google.com/" textRoundtripDataId="7"/>
                  </a:ext>
                </a:extLst>
              </a:rPr>
              <a:t>Replication Latency Impact</a:t>
            </a:r>
            <a:endParaRPr i="1" sz="2700">
              <a:solidFill>
                <a:srgbClr val="76A5AF"/>
              </a:solidFill>
              <a:extLst>
                <a:ext uri="http://customooxmlschemas.google.com/">
                  <go:slidesCustomData xmlns:go="http://customooxmlschemas.google.com/" textRoundtripDataId="8"/>
                </a:ext>
              </a:extLst>
            </a:endParaRPr>
          </a:p>
          <a:p>
            <a:pPr indent="-349250" lvl="0" marL="457200" rtl="0" algn="r">
              <a:lnSpc>
                <a:spcPct val="90000"/>
              </a:lnSpc>
              <a:spcBef>
                <a:spcPts val="0"/>
              </a:spcBef>
              <a:spcAft>
                <a:spcPts val="0"/>
              </a:spcAft>
              <a:buClr>
                <a:srgbClr val="888888"/>
              </a:buClr>
              <a:buSzPts val="100"/>
              <a:buChar char="•"/>
            </a:pPr>
            <a:r>
              <a:t/>
            </a:r>
            <a:endParaRPr sz="100"/>
          </a:p>
        </p:txBody>
      </p:sp>
      <p:sp>
        <p:nvSpPr>
          <p:cNvPr id="244" name="Google Shape;244;g14cfbadc464_0_64"/>
          <p:cNvSpPr txBox="1"/>
          <p:nvPr/>
        </p:nvSpPr>
        <p:spPr>
          <a:xfrm rot="-2073420">
            <a:off x="13738429" y="2332855"/>
            <a:ext cx="6263643" cy="7220279"/>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US" sz="2800">
                <a:solidFill>
                  <a:srgbClr val="8E0072"/>
                </a:solidFill>
              </a:rPr>
              <a:t>I/O</a:t>
            </a:r>
            <a:endParaRPr sz="2800">
              <a:solidFill>
                <a:srgbClr val="8E0072"/>
              </a:solidFill>
            </a:endParaRPr>
          </a:p>
          <a:p>
            <a:pPr indent="0" lvl="0" marL="0" rtl="0" algn="l">
              <a:lnSpc>
                <a:spcPct val="90000"/>
              </a:lnSpc>
              <a:spcBef>
                <a:spcPts val="0"/>
              </a:spcBef>
              <a:spcAft>
                <a:spcPts val="0"/>
              </a:spcAft>
              <a:buNone/>
            </a:pPr>
            <a:r>
              <a:rPr i="1" lang="en-US" sz="2700">
                <a:solidFill>
                  <a:srgbClr val="C27BA0"/>
                </a:solidFill>
              </a:rPr>
              <a:t>Understand the limits of</a:t>
            </a:r>
            <a:endParaRPr i="1" sz="2700">
              <a:solidFill>
                <a:srgbClr val="C27BA0"/>
              </a:solidFill>
            </a:endParaRPr>
          </a:p>
          <a:p>
            <a:pPr indent="0" lvl="0" marL="0" rtl="0" algn="l">
              <a:lnSpc>
                <a:spcPct val="90000"/>
              </a:lnSpc>
              <a:spcBef>
                <a:spcPts val="0"/>
              </a:spcBef>
              <a:spcAft>
                <a:spcPts val="0"/>
              </a:spcAft>
              <a:buNone/>
            </a:pPr>
            <a:r>
              <a:rPr i="1" lang="en-US" sz="2700">
                <a:solidFill>
                  <a:srgbClr val="C27BA0"/>
                </a:solidFill>
              </a:rPr>
              <a:t>MySQL, Kafka, MongoDB, etc</a:t>
            </a:r>
            <a:endParaRPr b="1" sz="2700">
              <a:solidFill>
                <a:srgbClr val="C27BA0"/>
              </a:solidFill>
            </a:endParaRPr>
          </a:p>
          <a:p>
            <a:pPr indent="0" lvl="0" marL="0" rtl="0" algn="l">
              <a:lnSpc>
                <a:spcPct val="90000"/>
              </a:lnSpc>
              <a:spcBef>
                <a:spcPts val="0"/>
              </a:spcBef>
              <a:spcAft>
                <a:spcPts val="0"/>
              </a:spcAft>
              <a:buNone/>
            </a:pPr>
            <a:r>
              <a:t/>
            </a:r>
            <a:endParaRPr b="1" sz="2700">
              <a:solidFill>
                <a:schemeClr val="dk1"/>
              </a:solidFill>
            </a:endParaRPr>
          </a:p>
          <a:p>
            <a:pPr indent="0" lvl="0" marL="0" rtl="0" algn="l">
              <a:lnSpc>
                <a:spcPct val="90000"/>
              </a:lnSpc>
              <a:spcBef>
                <a:spcPts val="0"/>
              </a:spcBef>
              <a:spcAft>
                <a:spcPts val="0"/>
              </a:spcAft>
              <a:buNone/>
            </a:pPr>
            <a:r>
              <a:rPr b="1" lang="en-US" sz="2800">
                <a:solidFill>
                  <a:srgbClr val="8E0072"/>
                </a:solidFill>
              </a:rPr>
              <a:t>Security</a:t>
            </a:r>
            <a:endParaRPr i="1" sz="2800">
              <a:solidFill>
                <a:srgbClr val="8E0072"/>
              </a:solidFill>
            </a:endParaRPr>
          </a:p>
          <a:p>
            <a:pPr indent="0" lvl="0" marL="0" rtl="0" algn="l">
              <a:lnSpc>
                <a:spcPct val="90000"/>
              </a:lnSpc>
              <a:spcBef>
                <a:spcPts val="0"/>
              </a:spcBef>
              <a:spcAft>
                <a:spcPts val="0"/>
              </a:spcAft>
              <a:buClr>
                <a:schemeClr val="dk1"/>
              </a:buClr>
              <a:buSzPts val="1100"/>
              <a:buFont typeface="Arial"/>
              <a:buNone/>
            </a:pPr>
            <a:r>
              <a:rPr i="1" lang="en-US" sz="2700">
                <a:solidFill>
                  <a:srgbClr val="C27BA0"/>
                </a:solidFill>
              </a:rPr>
              <a:t>Determine overheads (i.e. encryption)</a:t>
            </a:r>
            <a:endParaRPr b="1" sz="2700">
              <a:solidFill>
                <a:srgbClr val="C27BA0"/>
              </a:solidFill>
            </a:endParaRPr>
          </a:p>
          <a:p>
            <a:pPr indent="0" lvl="0" marL="0" rtl="0" algn="l">
              <a:lnSpc>
                <a:spcPct val="90000"/>
              </a:lnSpc>
              <a:spcBef>
                <a:spcPts val="0"/>
              </a:spcBef>
              <a:spcAft>
                <a:spcPts val="0"/>
              </a:spcAft>
              <a:buNone/>
            </a:pPr>
            <a:r>
              <a:t/>
            </a:r>
            <a:endParaRPr b="1" sz="2700">
              <a:solidFill>
                <a:schemeClr val="dk1"/>
              </a:solidFill>
            </a:endParaRPr>
          </a:p>
          <a:p>
            <a:pPr indent="0" lvl="0" marL="0" rtl="0" algn="l">
              <a:lnSpc>
                <a:spcPct val="90000"/>
              </a:lnSpc>
              <a:spcBef>
                <a:spcPts val="0"/>
              </a:spcBef>
              <a:spcAft>
                <a:spcPts val="0"/>
              </a:spcAft>
              <a:buNone/>
            </a:pPr>
            <a:r>
              <a:rPr b="1" lang="en-US" sz="2800">
                <a:solidFill>
                  <a:srgbClr val="8E0072"/>
                </a:solidFill>
              </a:rPr>
              <a:t>Scalability</a:t>
            </a:r>
            <a:endParaRPr sz="2800">
              <a:solidFill>
                <a:srgbClr val="8E0072"/>
              </a:solidFill>
            </a:endParaRPr>
          </a:p>
          <a:p>
            <a:pPr indent="0" lvl="0" marL="0" rtl="0" algn="l">
              <a:lnSpc>
                <a:spcPct val="90000"/>
              </a:lnSpc>
              <a:spcBef>
                <a:spcPts val="0"/>
              </a:spcBef>
              <a:spcAft>
                <a:spcPts val="0"/>
              </a:spcAft>
              <a:buNone/>
            </a:pPr>
            <a:r>
              <a:rPr i="1" lang="en-US" sz="2700">
                <a:solidFill>
                  <a:srgbClr val="C27BA0"/>
                </a:solidFill>
              </a:rPr>
              <a:t>Compare patterns:</a:t>
            </a:r>
            <a:endParaRPr i="1" sz="2700">
              <a:solidFill>
                <a:srgbClr val="C27BA0"/>
              </a:solidFill>
            </a:endParaRPr>
          </a:p>
          <a:p>
            <a:pPr indent="-400050" lvl="0" marL="457200" rtl="0" algn="l">
              <a:lnSpc>
                <a:spcPct val="90000"/>
              </a:lnSpc>
              <a:spcBef>
                <a:spcPts val="0"/>
              </a:spcBef>
              <a:spcAft>
                <a:spcPts val="0"/>
              </a:spcAft>
              <a:buClr>
                <a:srgbClr val="C27BA0"/>
              </a:buClr>
              <a:buSzPts val="2700"/>
              <a:buChar char="●"/>
            </a:pPr>
            <a:r>
              <a:rPr i="1" lang="en-US" sz="2700">
                <a:solidFill>
                  <a:srgbClr val="C27BA0"/>
                </a:solidFill>
              </a:rPr>
              <a:t>Horizontal Scale-out</a:t>
            </a:r>
            <a:endParaRPr i="1" sz="2700">
              <a:solidFill>
                <a:srgbClr val="C27BA0"/>
              </a:solidFill>
            </a:endParaRPr>
          </a:p>
          <a:p>
            <a:pPr indent="-400050" lvl="0" marL="457200" rtl="0" algn="l">
              <a:lnSpc>
                <a:spcPct val="90000"/>
              </a:lnSpc>
              <a:spcBef>
                <a:spcPts val="0"/>
              </a:spcBef>
              <a:spcAft>
                <a:spcPts val="0"/>
              </a:spcAft>
              <a:buClr>
                <a:srgbClr val="C27BA0"/>
              </a:buClr>
              <a:buSzPts val="2700"/>
              <a:buChar char="●"/>
            </a:pPr>
            <a:r>
              <a:rPr i="1" lang="en-US" sz="2700">
                <a:solidFill>
                  <a:srgbClr val="C27BA0"/>
                </a:solidFill>
              </a:rPr>
              <a:t>Vertical Scale-out</a:t>
            </a:r>
            <a:endParaRPr i="1" sz="2700">
              <a:solidFill>
                <a:srgbClr val="C27BA0"/>
              </a:solidFill>
            </a:endParaRPr>
          </a:p>
          <a:p>
            <a:pPr indent="-400050" lvl="0" marL="457200" rtl="0" algn="l">
              <a:lnSpc>
                <a:spcPct val="90000"/>
              </a:lnSpc>
              <a:spcBef>
                <a:spcPts val="0"/>
              </a:spcBef>
              <a:spcAft>
                <a:spcPts val="0"/>
              </a:spcAft>
              <a:buClr>
                <a:srgbClr val="C27BA0"/>
              </a:buClr>
              <a:buSzPts val="2700"/>
              <a:buChar char="●"/>
            </a:pPr>
            <a:r>
              <a:rPr i="1" lang="en-US" sz="2700">
                <a:solidFill>
                  <a:srgbClr val="C27BA0"/>
                </a:solidFill>
              </a:rPr>
              <a:t>Synchronous Replication</a:t>
            </a:r>
            <a:endParaRPr i="1" sz="2700">
              <a:solidFill>
                <a:srgbClr val="C27BA0"/>
              </a:solidFill>
            </a:endParaRPr>
          </a:p>
          <a:p>
            <a:pPr indent="-400050" lvl="0" marL="457200" rtl="0" algn="l">
              <a:lnSpc>
                <a:spcPct val="90000"/>
              </a:lnSpc>
              <a:spcBef>
                <a:spcPts val="0"/>
              </a:spcBef>
              <a:spcAft>
                <a:spcPts val="0"/>
              </a:spcAft>
              <a:buClr>
                <a:srgbClr val="C27BA0"/>
              </a:buClr>
              <a:buSzPts val="2700"/>
              <a:buChar char="●"/>
            </a:pPr>
            <a:r>
              <a:rPr i="1" lang="en-US" sz="2700">
                <a:solidFill>
                  <a:srgbClr val="C27BA0"/>
                </a:solidFill>
              </a:rPr>
              <a:t>Asynchronous Replication</a:t>
            </a:r>
            <a:endParaRPr i="1" sz="2700">
              <a:solidFill>
                <a:srgbClr val="C27BA0"/>
              </a:solidFill>
            </a:endParaRPr>
          </a:p>
          <a:p>
            <a:pPr indent="0" lvl="0" marL="0" rtl="0" algn="l">
              <a:lnSpc>
                <a:spcPct val="90000"/>
              </a:lnSpc>
              <a:spcBef>
                <a:spcPts val="0"/>
              </a:spcBef>
              <a:spcAft>
                <a:spcPts val="0"/>
              </a:spcAft>
              <a:buNone/>
            </a:pPr>
            <a:r>
              <a:t/>
            </a:r>
            <a:endParaRPr b="1" sz="2700">
              <a:solidFill>
                <a:schemeClr val="dk1"/>
              </a:solidFill>
            </a:endParaRPr>
          </a:p>
          <a:p>
            <a:pPr indent="0" lvl="0" marL="0" rtl="0" algn="l">
              <a:lnSpc>
                <a:spcPct val="90000"/>
              </a:lnSpc>
              <a:spcBef>
                <a:spcPts val="0"/>
              </a:spcBef>
              <a:spcAft>
                <a:spcPts val="0"/>
              </a:spcAft>
              <a:buNone/>
            </a:pPr>
            <a:r>
              <a:rPr b="1" lang="en-US" sz="2800">
                <a:solidFill>
                  <a:srgbClr val="8E0072"/>
                </a:solidFill>
              </a:rPr>
              <a:t>Configurations</a:t>
            </a:r>
            <a:endParaRPr b="1" sz="2800">
              <a:solidFill>
                <a:srgbClr val="8E0072"/>
              </a:solidFill>
            </a:endParaRPr>
          </a:p>
          <a:p>
            <a:pPr indent="0" lvl="0" marL="0" rtl="0" algn="l">
              <a:lnSpc>
                <a:spcPct val="90000"/>
              </a:lnSpc>
              <a:spcBef>
                <a:spcPts val="0"/>
              </a:spcBef>
              <a:spcAft>
                <a:spcPts val="0"/>
              </a:spcAft>
              <a:buNone/>
            </a:pPr>
            <a:r>
              <a:rPr i="1" lang="en-US" sz="2700">
                <a:solidFill>
                  <a:srgbClr val="C27BA0"/>
                </a:solidFill>
              </a:rPr>
              <a:t>Optimize config for </a:t>
            </a:r>
            <a:r>
              <a:rPr i="1" lang="en-US" sz="2700">
                <a:solidFill>
                  <a:srgbClr val="C27BA0"/>
                </a:solidFill>
              </a:rPr>
              <a:t>scalability </a:t>
            </a:r>
            <a:endParaRPr i="1" sz="2700">
              <a:solidFill>
                <a:srgbClr val="C27BA0"/>
              </a:solidFill>
            </a:endParaRPr>
          </a:p>
          <a:p>
            <a:pPr indent="0" lvl="0" marL="0" rtl="0" algn="l">
              <a:lnSpc>
                <a:spcPct val="90000"/>
              </a:lnSpc>
              <a:spcBef>
                <a:spcPts val="0"/>
              </a:spcBef>
              <a:spcAft>
                <a:spcPts val="0"/>
              </a:spcAft>
              <a:buNone/>
            </a:pPr>
            <a:r>
              <a:rPr i="1" lang="en-US" sz="2700">
                <a:solidFill>
                  <a:srgbClr val="C27BA0"/>
                </a:solidFill>
              </a:rPr>
              <a:t>Kafka Partitions / Replication Factors, compression, encryption etc</a:t>
            </a:r>
            <a:endParaRPr i="1" sz="2700">
              <a:solidFill>
                <a:srgbClr val="C27BA0"/>
              </a:solidFill>
            </a:endParaRPr>
          </a:p>
          <a:p>
            <a:pPr indent="0" lvl="0" marL="0" rtl="0" algn="l">
              <a:lnSpc>
                <a:spcPct val="90000"/>
              </a:lnSpc>
              <a:spcBef>
                <a:spcPts val="0"/>
              </a:spcBef>
              <a:spcAft>
                <a:spcPts val="0"/>
              </a:spcAft>
              <a:buNone/>
            </a:pPr>
            <a:r>
              <a:t/>
            </a:r>
            <a:endParaRPr b="1" sz="2800">
              <a:solidFill>
                <a:schemeClr val="dk1"/>
              </a:solidFill>
            </a:endParaRPr>
          </a:p>
          <a:p>
            <a:pPr indent="0" lvl="0" marL="0" rtl="0" algn="l">
              <a:lnSpc>
                <a:spcPct val="90000"/>
              </a:lnSpc>
              <a:spcBef>
                <a:spcPts val="0"/>
              </a:spcBef>
              <a:spcAft>
                <a:spcPts val="0"/>
              </a:spcAft>
              <a:buNone/>
            </a:pPr>
            <a:r>
              <a:t/>
            </a:r>
            <a:endParaRPr sz="2800"/>
          </a:p>
        </p:txBody>
      </p:sp>
      <p:sp>
        <p:nvSpPr>
          <p:cNvPr id="245" name="Google Shape;245;g14cfbadc464_0_64"/>
          <p:cNvSpPr txBox="1"/>
          <p:nvPr/>
        </p:nvSpPr>
        <p:spPr>
          <a:xfrm rot="3318862">
            <a:off x="11018201" y="7451472"/>
            <a:ext cx="4908506" cy="923543"/>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800">
                <a:solidFill>
                  <a:srgbClr val="8E0072"/>
                </a:solidFill>
              </a:rPr>
              <a:t>Persistence</a:t>
            </a:r>
            <a:endParaRPr b="1" sz="4800">
              <a:solidFill>
                <a:srgbClr val="8E0072"/>
              </a:solidFill>
            </a:endParaRPr>
          </a:p>
        </p:txBody>
      </p:sp>
      <p:sp>
        <p:nvSpPr>
          <p:cNvPr id="246" name="Google Shape;246;g14cfbadc464_0_64"/>
          <p:cNvSpPr txBox="1"/>
          <p:nvPr/>
        </p:nvSpPr>
        <p:spPr>
          <a:xfrm rot="-3333373">
            <a:off x="8040129" y="7379965"/>
            <a:ext cx="4908440" cy="923494"/>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800">
                <a:solidFill>
                  <a:srgbClr val="1B786E"/>
                </a:solidFill>
              </a:rPr>
              <a:t>Infrastructure</a:t>
            </a:r>
            <a:endParaRPr b="1" sz="4800">
              <a:solidFill>
                <a:srgbClr val="1B786E"/>
              </a:solidFill>
            </a:endParaRPr>
          </a:p>
        </p:txBody>
      </p:sp>
      <p:sp>
        <p:nvSpPr>
          <p:cNvPr id="247" name="Google Shape;247;g14cfbadc464_0_64"/>
          <p:cNvSpPr txBox="1"/>
          <p:nvPr/>
        </p:nvSpPr>
        <p:spPr>
          <a:xfrm>
            <a:off x="7914525" y="10692600"/>
            <a:ext cx="4063500" cy="2858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2800">
                <a:solidFill>
                  <a:srgbClr val="005A83"/>
                </a:solidFill>
              </a:rPr>
              <a:t>Resources</a:t>
            </a:r>
            <a:r>
              <a:rPr lang="en-US" sz="2800">
                <a:solidFill>
                  <a:schemeClr val="dk1"/>
                </a:solidFill>
              </a:rPr>
              <a:t> </a:t>
            </a:r>
            <a:endParaRPr sz="2800">
              <a:solidFill>
                <a:schemeClr val="dk1"/>
              </a:solidFill>
            </a:endParaRPr>
          </a:p>
          <a:p>
            <a:pPr indent="0" lvl="0" marL="0" rtl="0" algn="l">
              <a:lnSpc>
                <a:spcPct val="90000"/>
              </a:lnSpc>
              <a:spcBef>
                <a:spcPts val="0"/>
              </a:spcBef>
              <a:spcAft>
                <a:spcPts val="0"/>
              </a:spcAft>
              <a:buNone/>
            </a:pPr>
            <a:r>
              <a:rPr i="1" lang="en-US" sz="2700">
                <a:solidFill>
                  <a:srgbClr val="0076BA"/>
                </a:solidFill>
              </a:rPr>
              <a:t>Understand consumption</a:t>
            </a:r>
            <a:endParaRPr i="1" sz="2700">
              <a:solidFill>
                <a:srgbClr val="0076BA"/>
              </a:solidFill>
            </a:endParaRPr>
          </a:p>
          <a:p>
            <a:pPr indent="0" lvl="0" marL="0" rtl="0" algn="l">
              <a:lnSpc>
                <a:spcPct val="90000"/>
              </a:lnSpc>
              <a:spcBef>
                <a:spcPts val="0"/>
              </a:spcBef>
              <a:spcAft>
                <a:spcPts val="0"/>
              </a:spcAft>
              <a:buNone/>
            </a:pPr>
            <a:r>
              <a:rPr i="1" lang="en-US" sz="2700">
                <a:solidFill>
                  <a:srgbClr val="0076BA"/>
                </a:solidFill>
              </a:rPr>
              <a:t>Determine Policies</a:t>
            </a:r>
            <a:endParaRPr i="1" sz="2700">
              <a:solidFill>
                <a:srgbClr val="0076BA"/>
              </a:solidFill>
            </a:endParaRPr>
          </a:p>
          <a:p>
            <a:pPr indent="0" lvl="0" marL="0" rtl="0" algn="l">
              <a:lnSpc>
                <a:spcPct val="90000"/>
              </a:lnSpc>
              <a:spcBef>
                <a:spcPts val="0"/>
              </a:spcBef>
              <a:spcAft>
                <a:spcPts val="0"/>
              </a:spcAft>
              <a:buNone/>
            </a:pPr>
            <a:r>
              <a:t/>
            </a:r>
            <a:endParaRPr i="1" sz="2700">
              <a:solidFill>
                <a:srgbClr val="888888"/>
              </a:solidFill>
            </a:endParaRPr>
          </a:p>
          <a:p>
            <a:pPr indent="0" lvl="0" marL="0" rtl="0" algn="l">
              <a:lnSpc>
                <a:spcPct val="90000"/>
              </a:lnSpc>
              <a:spcBef>
                <a:spcPts val="0"/>
              </a:spcBef>
              <a:spcAft>
                <a:spcPts val="0"/>
              </a:spcAft>
              <a:buNone/>
            </a:pPr>
            <a:r>
              <a:rPr b="1" lang="en-US" sz="2800">
                <a:solidFill>
                  <a:srgbClr val="005A83"/>
                </a:solidFill>
              </a:rPr>
              <a:t>Scalability</a:t>
            </a:r>
            <a:endParaRPr sz="2800">
              <a:solidFill>
                <a:srgbClr val="005A83"/>
              </a:solidFill>
            </a:endParaRPr>
          </a:p>
          <a:p>
            <a:pPr indent="0" lvl="0" marL="0" rtl="0" algn="l">
              <a:lnSpc>
                <a:spcPct val="90000"/>
              </a:lnSpc>
              <a:spcBef>
                <a:spcPts val="0"/>
              </a:spcBef>
              <a:spcAft>
                <a:spcPts val="0"/>
              </a:spcAft>
              <a:buNone/>
            </a:pPr>
            <a:r>
              <a:rPr i="1" lang="en-US" sz="2800">
                <a:solidFill>
                  <a:srgbClr val="0076BA"/>
                </a:solidFill>
              </a:rPr>
              <a:t>Optimize scaling of specific components</a:t>
            </a:r>
            <a:endParaRPr sz="2800">
              <a:solidFill>
                <a:srgbClr val="0076BA"/>
              </a:solidFill>
            </a:endParaRPr>
          </a:p>
        </p:txBody>
      </p:sp>
      <p:sp>
        <p:nvSpPr>
          <p:cNvPr id="248" name="Google Shape;248;g14cfbadc464_0_64"/>
          <p:cNvSpPr txBox="1"/>
          <p:nvPr/>
        </p:nvSpPr>
        <p:spPr>
          <a:xfrm rot="-1261">
            <a:off x="9486454" y="9799900"/>
            <a:ext cx="49083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800">
                <a:solidFill>
                  <a:srgbClr val="005A83"/>
                </a:solidFill>
              </a:rPr>
              <a:t>Application</a:t>
            </a:r>
            <a:endParaRPr b="1" sz="4800">
              <a:solidFill>
                <a:srgbClr val="005A83"/>
              </a:solidFill>
            </a:endParaRPr>
          </a:p>
        </p:txBody>
      </p:sp>
      <p:sp>
        <p:nvSpPr>
          <p:cNvPr id="249" name="Google Shape;249;g14cfbadc464_0_64"/>
          <p:cNvSpPr txBox="1"/>
          <p:nvPr/>
        </p:nvSpPr>
        <p:spPr>
          <a:xfrm>
            <a:off x="12003150" y="10724200"/>
            <a:ext cx="4013400" cy="3273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US" sz="2800">
                <a:solidFill>
                  <a:srgbClr val="005A83"/>
                </a:solidFill>
              </a:rPr>
              <a:t>Configurations</a:t>
            </a:r>
            <a:r>
              <a:rPr i="1" lang="en-US" sz="2800">
                <a:solidFill>
                  <a:srgbClr val="888888"/>
                </a:solidFill>
              </a:rPr>
              <a:t> </a:t>
            </a:r>
            <a:endParaRPr i="1" sz="2800">
              <a:solidFill>
                <a:srgbClr val="888888"/>
              </a:solidFill>
            </a:endParaRPr>
          </a:p>
          <a:p>
            <a:pPr indent="0" lvl="0" marL="0" rtl="0" algn="l">
              <a:lnSpc>
                <a:spcPct val="90000"/>
              </a:lnSpc>
              <a:spcBef>
                <a:spcPts val="0"/>
              </a:spcBef>
              <a:spcAft>
                <a:spcPts val="0"/>
              </a:spcAft>
              <a:buNone/>
            </a:pPr>
            <a:r>
              <a:rPr i="1" lang="en-US" sz="2800">
                <a:solidFill>
                  <a:srgbClr val="0076BA"/>
                </a:solidFill>
              </a:rPr>
              <a:t>Optimize configs for scalability (clients for Kafka, MySQL, etc)</a:t>
            </a:r>
            <a:endParaRPr i="1" sz="2700">
              <a:solidFill>
                <a:srgbClr val="0076BA"/>
              </a:solidFill>
            </a:endParaRPr>
          </a:p>
          <a:p>
            <a:pPr indent="0" lvl="0" marL="0" rtl="0" algn="l">
              <a:lnSpc>
                <a:spcPct val="90000"/>
              </a:lnSpc>
              <a:spcBef>
                <a:spcPts val="0"/>
              </a:spcBef>
              <a:spcAft>
                <a:spcPts val="0"/>
              </a:spcAft>
              <a:buNone/>
            </a:pPr>
            <a:r>
              <a:t/>
            </a:r>
            <a:endParaRPr i="1" sz="2700">
              <a:solidFill>
                <a:srgbClr val="888888"/>
              </a:solidFill>
            </a:endParaRPr>
          </a:p>
          <a:p>
            <a:pPr indent="0" lvl="0" marL="0" rtl="0" algn="l">
              <a:lnSpc>
                <a:spcPct val="90000"/>
              </a:lnSpc>
              <a:spcBef>
                <a:spcPts val="0"/>
              </a:spcBef>
              <a:spcAft>
                <a:spcPts val="0"/>
              </a:spcAft>
              <a:buNone/>
            </a:pPr>
            <a:r>
              <a:rPr b="1" lang="en-US" sz="2800">
                <a:solidFill>
                  <a:srgbClr val="005A83"/>
                </a:solidFill>
              </a:rPr>
              <a:t>Security</a:t>
            </a:r>
            <a:r>
              <a:rPr i="1" lang="en-US" sz="2800">
                <a:solidFill>
                  <a:srgbClr val="888888"/>
                </a:solidFill>
              </a:rPr>
              <a:t> </a:t>
            </a:r>
            <a:endParaRPr i="1" sz="2800">
              <a:solidFill>
                <a:srgbClr val="888888"/>
              </a:solidFill>
            </a:endParaRPr>
          </a:p>
          <a:p>
            <a:pPr indent="0" lvl="0" marL="0" rtl="0" algn="l">
              <a:lnSpc>
                <a:spcPct val="90000"/>
              </a:lnSpc>
              <a:spcBef>
                <a:spcPts val="0"/>
              </a:spcBef>
              <a:spcAft>
                <a:spcPts val="0"/>
              </a:spcAft>
              <a:buNone/>
            </a:pPr>
            <a:r>
              <a:rPr i="1" lang="en-US" sz="2800">
                <a:solidFill>
                  <a:srgbClr val="0076BA"/>
                </a:solidFill>
              </a:rPr>
              <a:t>Model JWS overheads </a:t>
            </a:r>
            <a:endParaRPr i="1" sz="2800">
              <a:solidFill>
                <a:srgbClr val="0076BA"/>
              </a:solidFill>
            </a:endParaRPr>
          </a:p>
          <a:p>
            <a:pPr indent="0" lvl="0" marL="0" rtl="0" algn="l">
              <a:lnSpc>
                <a:spcPct val="90000"/>
              </a:lnSpc>
              <a:spcBef>
                <a:spcPts val="0"/>
              </a:spcBef>
              <a:spcAft>
                <a:spcPts val="0"/>
              </a:spcAft>
              <a:buNone/>
            </a:pPr>
            <a:r>
              <a:t/>
            </a:r>
            <a:endParaRPr sz="2800"/>
          </a:p>
        </p:txBody>
      </p:sp>
      <p:sp>
        <p:nvSpPr>
          <p:cNvPr id="250" name="Google Shape;250;g14cfbadc464_0_64"/>
          <p:cNvSpPr/>
          <p:nvPr/>
        </p:nvSpPr>
        <p:spPr>
          <a:xfrm>
            <a:off x="275075" y="8827250"/>
            <a:ext cx="6851736" cy="4463640"/>
          </a:xfrm>
          <a:prstGeom prst="irregularSeal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b="1" lang="en-US" sz="2800">
                <a:solidFill>
                  <a:schemeClr val="dk1"/>
                </a:solidFill>
              </a:rPr>
              <a:t>Simulators</a:t>
            </a:r>
            <a:r>
              <a:rPr i="1" lang="en-US" sz="2800">
                <a:solidFill>
                  <a:srgbClr val="888888"/>
                </a:solidFill>
              </a:rPr>
              <a:t> Determine Simulator limits &amp; scalability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14cfbadc464_0_734"/>
          <p:cNvSpPr txBox="1"/>
          <p:nvPr>
            <p:ph type="title"/>
          </p:nvPr>
        </p:nvSpPr>
        <p:spPr>
          <a:xfrm>
            <a:off x="1676619" y="730251"/>
            <a:ext cx="18914400" cy="26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Understanding Scale - Approach</a:t>
            </a:r>
            <a:endParaRPr/>
          </a:p>
        </p:txBody>
      </p:sp>
      <p:sp>
        <p:nvSpPr>
          <p:cNvPr id="256" name="Google Shape;256;g14cfbadc464_0_734"/>
          <p:cNvSpPr txBox="1"/>
          <p:nvPr/>
        </p:nvSpPr>
        <p:spPr>
          <a:xfrm>
            <a:off x="1245075" y="4147125"/>
            <a:ext cx="21321600" cy="1908600"/>
          </a:xfrm>
          <a:prstGeom prst="rect">
            <a:avLst/>
          </a:prstGeom>
          <a:solidFill>
            <a:srgbClr val="52FFDB"/>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600"/>
              <a:t>STEP 3: </a:t>
            </a:r>
            <a:r>
              <a:rPr lang="en-US" sz="5600"/>
              <a:t>    </a:t>
            </a:r>
            <a:endParaRPr sz="5600"/>
          </a:p>
          <a:p>
            <a:pPr indent="0" lvl="0" marL="0" rtl="0" algn="l">
              <a:spcBef>
                <a:spcPts val="0"/>
              </a:spcBef>
              <a:spcAft>
                <a:spcPts val="0"/>
              </a:spcAft>
              <a:buNone/>
            </a:pPr>
            <a:r>
              <a:rPr lang="en-US" sz="5600"/>
              <a:t>Define a ‘Standard’ hardware pattern for non-critical deployment</a:t>
            </a:r>
            <a:endParaRPr sz="5600"/>
          </a:p>
        </p:txBody>
      </p:sp>
      <p:sp>
        <p:nvSpPr>
          <p:cNvPr id="257" name="Google Shape;257;g14cfbadc464_0_734"/>
          <p:cNvSpPr txBox="1"/>
          <p:nvPr/>
        </p:nvSpPr>
        <p:spPr>
          <a:xfrm>
            <a:off x="1245075" y="7066138"/>
            <a:ext cx="21321600" cy="621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5600"/>
              <a:t>Principles:</a:t>
            </a:r>
            <a:endParaRPr b="1" sz="5600"/>
          </a:p>
          <a:p>
            <a:pPr indent="-533400" lvl="0" marL="914400" rtl="0" algn="l">
              <a:lnSpc>
                <a:spcPct val="200000"/>
              </a:lnSpc>
              <a:spcBef>
                <a:spcPts val="0"/>
              </a:spcBef>
              <a:spcAft>
                <a:spcPts val="0"/>
              </a:spcAft>
              <a:buSzPts val="4800"/>
              <a:buChar char="●"/>
            </a:pPr>
            <a:r>
              <a:rPr lang="en-US" sz="4800"/>
              <a:t>Moderate specification aims for an achievable baseline.</a:t>
            </a:r>
            <a:endParaRPr sz="4800"/>
          </a:p>
          <a:p>
            <a:pPr indent="-533400" lvl="0" marL="914400" rtl="0" algn="l">
              <a:spcBef>
                <a:spcPts val="0"/>
              </a:spcBef>
              <a:spcAft>
                <a:spcPts val="0"/>
              </a:spcAft>
              <a:buSzPts val="4800"/>
              <a:buChar char="●"/>
            </a:pPr>
            <a:r>
              <a:rPr lang="en-US" sz="4800"/>
              <a:t>Customer-centric on-premises deployments.</a:t>
            </a:r>
            <a:endParaRPr sz="4800"/>
          </a:p>
          <a:p>
            <a:pPr indent="0" lvl="0" marL="914400" rtl="0" algn="l">
              <a:spcBef>
                <a:spcPts val="0"/>
              </a:spcBef>
              <a:spcAft>
                <a:spcPts val="0"/>
              </a:spcAft>
              <a:buNone/>
            </a:pPr>
            <a:r>
              <a:t/>
            </a:r>
            <a:endParaRPr sz="4800">
              <a:solidFill>
                <a:schemeClr val="dk1"/>
              </a:solidFill>
            </a:endParaRPr>
          </a:p>
          <a:p>
            <a:pPr indent="-533400" lvl="0" marL="914400" rtl="0" algn="l">
              <a:spcBef>
                <a:spcPts val="0"/>
              </a:spcBef>
              <a:spcAft>
                <a:spcPts val="0"/>
              </a:spcAft>
              <a:buSzPts val="4800"/>
              <a:buChar char="●"/>
            </a:pPr>
            <a:r>
              <a:rPr lang="en-US" sz="4800">
                <a:solidFill>
                  <a:schemeClr val="dk1"/>
                </a:solidFill>
              </a:rPr>
              <a:t>Vendor-agnostic, </a:t>
            </a:r>
            <a:r>
              <a:rPr lang="en-US" sz="4800"/>
              <a:t>commodity hardware ensures availability to everyone.</a:t>
            </a:r>
            <a:endParaRPr sz="4800"/>
          </a:p>
          <a:p>
            <a:pPr indent="0" lvl="0" marL="914400" rtl="0" algn="l">
              <a:spcBef>
                <a:spcPts val="0"/>
              </a:spcBef>
              <a:spcAft>
                <a:spcPts val="0"/>
              </a:spcAft>
              <a:buNone/>
            </a:pPr>
            <a:r>
              <a:t/>
            </a:r>
            <a:endParaRPr sz="4800"/>
          </a:p>
          <a:p>
            <a:pPr indent="-533400" lvl="0" marL="914400" rtl="0" algn="l">
              <a:spcBef>
                <a:spcPts val="0"/>
              </a:spcBef>
              <a:spcAft>
                <a:spcPts val="0"/>
              </a:spcAft>
              <a:buSzPts val="4800"/>
              <a:buChar char="●"/>
            </a:pPr>
            <a:r>
              <a:rPr lang="en-US" sz="4800"/>
              <a:t>Failure-Protection in software - not hardware.</a:t>
            </a:r>
            <a:endParaRPr sz="4800"/>
          </a:p>
        </p:txBody>
      </p:sp>
      <p:cxnSp>
        <p:nvCxnSpPr>
          <p:cNvPr id="258" name="Google Shape;258;g14cfbadc464_0_734"/>
          <p:cNvCxnSpPr/>
          <p:nvPr/>
        </p:nvCxnSpPr>
        <p:spPr>
          <a:xfrm>
            <a:off x="5151325" y="7664450"/>
            <a:ext cx="17529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14cfbadc464_0_632"/>
          <p:cNvSpPr txBox="1"/>
          <p:nvPr>
            <p:ph type="title"/>
          </p:nvPr>
        </p:nvSpPr>
        <p:spPr>
          <a:xfrm>
            <a:off x="1676619" y="730251"/>
            <a:ext cx="18914400" cy="26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Understanding Scale - Approach</a:t>
            </a:r>
            <a:endParaRPr/>
          </a:p>
        </p:txBody>
      </p:sp>
      <p:graphicFrame>
        <p:nvGraphicFramePr>
          <p:cNvPr id="264" name="Google Shape;264;g14cfbadc464_0_632"/>
          <p:cNvGraphicFramePr/>
          <p:nvPr/>
        </p:nvGraphicFramePr>
        <p:xfrm>
          <a:off x="7047563" y="5747475"/>
          <a:ext cx="3000000" cy="3000000"/>
        </p:xfrm>
        <a:graphic>
          <a:graphicData uri="http://schemas.openxmlformats.org/drawingml/2006/table">
            <a:tbl>
              <a:tblPr>
                <a:noFill/>
                <a:tableStyleId>{3E335D72-AED1-4418-8BFA-9137D05B6C6D}</a:tableStyleId>
              </a:tblPr>
              <a:tblGrid>
                <a:gridCol w="1700300"/>
                <a:gridCol w="4127925"/>
              </a:tblGrid>
              <a:tr h="1066775">
                <a:tc>
                  <a:txBody>
                    <a:bodyPr/>
                    <a:lstStyle/>
                    <a:p>
                      <a:pPr indent="0" lvl="0" marL="0" rtl="0" algn="l">
                        <a:spcBef>
                          <a:spcPts val="0"/>
                        </a:spcBef>
                        <a:spcAft>
                          <a:spcPts val="0"/>
                        </a:spcAft>
                        <a:buNone/>
                      </a:pPr>
                      <a:r>
                        <a:rPr lang="en-US" sz="2600">
                          <a:solidFill>
                            <a:srgbClr val="00A784"/>
                          </a:solidFill>
                        </a:rPr>
                        <a:t>CPU</a:t>
                      </a:r>
                      <a:endParaRPr sz="2600">
                        <a:solidFill>
                          <a:srgbClr val="00A784"/>
                        </a:solidFill>
                      </a:endParaRPr>
                    </a:p>
                  </a:txBody>
                  <a:tcPr marT="91425" marB="91425" marR="91425" marL="91425"/>
                </a:tc>
                <a:tc>
                  <a:txBody>
                    <a:bodyPr/>
                    <a:lstStyle/>
                    <a:p>
                      <a:pPr indent="0" lvl="0" marL="0" rtl="0" algn="l">
                        <a:spcBef>
                          <a:spcPts val="0"/>
                        </a:spcBef>
                        <a:spcAft>
                          <a:spcPts val="0"/>
                        </a:spcAft>
                        <a:buNone/>
                      </a:pPr>
                      <a:r>
                        <a:rPr lang="en-US" sz="2600">
                          <a:solidFill>
                            <a:srgbClr val="8E0072"/>
                          </a:solidFill>
                        </a:rPr>
                        <a:t>AMD Ryzen 5965WX 24 cores @ 4.5Ghz</a:t>
                      </a:r>
                      <a:endParaRPr sz="2600">
                        <a:solidFill>
                          <a:srgbClr val="8E0072"/>
                        </a:solidFill>
                      </a:endParaRPr>
                    </a:p>
                  </a:txBody>
                  <a:tcPr marT="91425" marB="91425" marR="91425" marL="91425"/>
                </a:tc>
              </a:tr>
              <a:tr h="624800">
                <a:tc>
                  <a:txBody>
                    <a:bodyPr/>
                    <a:lstStyle/>
                    <a:p>
                      <a:pPr indent="0" lvl="0" marL="0" rtl="0" algn="l">
                        <a:spcBef>
                          <a:spcPts val="0"/>
                        </a:spcBef>
                        <a:spcAft>
                          <a:spcPts val="0"/>
                        </a:spcAft>
                        <a:buNone/>
                      </a:pPr>
                      <a:r>
                        <a:rPr lang="en-US" sz="2600">
                          <a:solidFill>
                            <a:srgbClr val="00A784"/>
                          </a:solidFill>
                        </a:rPr>
                        <a:t>RAM</a:t>
                      </a:r>
                      <a:endParaRPr sz="2600">
                        <a:solidFill>
                          <a:srgbClr val="00A784"/>
                        </a:solidFill>
                      </a:endParaRPr>
                    </a:p>
                  </a:txBody>
                  <a:tcPr marT="91425" marB="91425" marR="91425" marL="91425"/>
                </a:tc>
                <a:tc>
                  <a:txBody>
                    <a:bodyPr/>
                    <a:lstStyle/>
                    <a:p>
                      <a:pPr indent="0" lvl="0" marL="0" rtl="0" algn="l">
                        <a:spcBef>
                          <a:spcPts val="0"/>
                        </a:spcBef>
                        <a:spcAft>
                          <a:spcPts val="0"/>
                        </a:spcAft>
                        <a:buNone/>
                      </a:pPr>
                      <a:r>
                        <a:rPr lang="en-US" sz="2600">
                          <a:solidFill>
                            <a:srgbClr val="8E0072"/>
                          </a:solidFill>
                        </a:rPr>
                        <a:t>4 x 32GB 3200MHz</a:t>
                      </a:r>
                      <a:endParaRPr sz="2600">
                        <a:solidFill>
                          <a:srgbClr val="8E0072"/>
                        </a:solidFill>
                      </a:endParaRPr>
                    </a:p>
                  </a:txBody>
                  <a:tcPr marT="91425" marB="91425" marR="91425" marL="91425"/>
                </a:tc>
              </a:tr>
              <a:tr h="624800">
                <a:tc>
                  <a:txBody>
                    <a:bodyPr/>
                    <a:lstStyle/>
                    <a:p>
                      <a:pPr indent="0" lvl="0" marL="0" rtl="0" algn="l">
                        <a:spcBef>
                          <a:spcPts val="0"/>
                        </a:spcBef>
                        <a:spcAft>
                          <a:spcPts val="0"/>
                        </a:spcAft>
                        <a:buNone/>
                      </a:pPr>
                      <a:r>
                        <a:rPr lang="en-US" sz="2600">
                          <a:solidFill>
                            <a:srgbClr val="00A784"/>
                          </a:solidFill>
                        </a:rPr>
                        <a:t>DISK</a:t>
                      </a:r>
                      <a:endParaRPr sz="2600">
                        <a:solidFill>
                          <a:srgbClr val="00A784"/>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US" sz="2600">
                          <a:solidFill>
                            <a:srgbClr val="8E0072"/>
                          </a:solidFill>
                        </a:rPr>
                        <a:t>1TB NVMe M.2 SSD</a:t>
                      </a:r>
                      <a:endParaRPr sz="2600">
                        <a:solidFill>
                          <a:srgbClr val="8E0072"/>
                        </a:solidFill>
                      </a:endParaRPr>
                    </a:p>
                  </a:txBody>
                  <a:tcPr marT="91425" marB="91425" marR="91425" marL="91425"/>
                </a:tc>
              </a:tr>
              <a:tr h="624800">
                <a:tc>
                  <a:txBody>
                    <a:bodyPr/>
                    <a:lstStyle/>
                    <a:p>
                      <a:pPr indent="0" lvl="0" marL="0" rtl="0" algn="l">
                        <a:spcBef>
                          <a:spcPts val="0"/>
                        </a:spcBef>
                        <a:spcAft>
                          <a:spcPts val="0"/>
                        </a:spcAft>
                        <a:buNone/>
                      </a:pPr>
                      <a:r>
                        <a:rPr lang="en-US" sz="2600">
                          <a:solidFill>
                            <a:srgbClr val="00A784"/>
                          </a:solidFill>
                        </a:rPr>
                        <a:t>DISK</a:t>
                      </a:r>
                      <a:endParaRPr sz="2600">
                        <a:solidFill>
                          <a:srgbClr val="00A784"/>
                        </a:solidFill>
                      </a:endParaRPr>
                    </a:p>
                  </a:txBody>
                  <a:tcPr marT="91425" marB="91425" marR="91425" marL="91425"/>
                </a:tc>
                <a:tc>
                  <a:txBody>
                    <a:bodyPr/>
                    <a:lstStyle/>
                    <a:p>
                      <a:pPr indent="0" lvl="0" marL="0" rtl="0" algn="l">
                        <a:spcBef>
                          <a:spcPts val="0"/>
                        </a:spcBef>
                        <a:spcAft>
                          <a:spcPts val="0"/>
                        </a:spcAft>
                        <a:buNone/>
                      </a:pPr>
                      <a:r>
                        <a:rPr lang="en-US" sz="2600">
                          <a:solidFill>
                            <a:srgbClr val="8E0072"/>
                          </a:solidFill>
                        </a:rPr>
                        <a:t>1TB NVMe M.2 SSD</a:t>
                      </a:r>
                      <a:endParaRPr sz="2600">
                        <a:solidFill>
                          <a:srgbClr val="8E0072"/>
                        </a:solidFill>
                      </a:endParaRPr>
                    </a:p>
                  </a:txBody>
                  <a:tcPr marT="91425" marB="91425" marR="91425" marL="91425"/>
                </a:tc>
              </a:tr>
              <a:tr h="624800">
                <a:tc>
                  <a:txBody>
                    <a:bodyPr/>
                    <a:lstStyle/>
                    <a:p>
                      <a:pPr indent="0" lvl="0" marL="0" rtl="0" algn="l">
                        <a:spcBef>
                          <a:spcPts val="0"/>
                        </a:spcBef>
                        <a:spcAft>
                          <a:spcPts val="0"/>
                        </a:spcAft>
                        <a:buNone/>
                      </a:pPr>
                      <a:r>
                        <a:rPr lang="en-US" sz="2600">
                          <a:solidFill>
                            <a:srgbClr val="00A784"/>
                          </a:solidFill>
                        </a:rPr>
                        <a:t>NIC</a:t>
                      </a:r>
                      <a:endParaRPr sz="2600">
                        <a:solidFill>
                          <a:srgbClr val="00A784"/>
                        </a:solidFill>
                      </a:endParaRPr>
                    </a:p>
                  </a:txBody>
                  <a:tcPr marT="91425" marB="91425" marR="91425" marL="91425"/>
                </a:tc>
                <a:tc>
                  <a:txBody>
                    <a:bodyPr/>
                    <a:lstStyle/>
                    <a:p>
                      <a:pPr indent="0" lvl="0" marL="0" rtl="0" algn="l">
                        <a:spcBef>
                          <a:spcPts val="0"/>
                        </a:spcBef>
                        <a:spcAft>
                          <a:spcPts val="0"/>
                        </a:spcAft>
                        <a:buNone/>
                      </a:pPr>
                      <a:r>
                        <a:rPr lang="en-US" sz="2600">
                          <a:solidFill>
                            <a:srgbClr val="8E0072"/>
                          </a:solidFill>
                        </a:rPr>
                        <a:t>Dual 10Gbs SFP+</a:t>
                      </a:r>
                      <a:endParaRPr sz="2600">
                        <a:solidFill>
                          <a:srgbClr val="8E0072"/>
                        </a:solidFill>
                      </a:endParaRPr>
                    </a:p>
                  </a:txBody>
                  <a:tcPr marT="91425" marB="91425" marR="91425" marL="91425"/>
                </a:tc>
              </a:tr>
              <a:tr h="624800">
                <a:tc>
                  <a:txBody>
                    <a:bodyPr/>
                    <a:lstStyle/>
                    <a:p>
                      <a:pPr indent="0" lvl="0" marL="0" rtl="0" algn="l">
                        <a:spcBef>
                          <a:spcPts val="0"/>
                        </a:spcBef>
                        <a:spcAft>
                          <a:spcPts val="0"/>
                        </a:spcAft>
                        <a:buNone/>
                      </a:pPr>
                      <a:r>
                        <a:rPr lang="en-US" sz="2600">
                          <a:solidFill>
                            <a:srgbClr val="00A784"/>
                          </a:solidFill>
                        </a:rPr>
                        <a:t>NIC (option)</a:t>
                      </a:r>
                      <a:endParaRPr sz="2600">
                        <a:solidFill>
                          <a:srgbClr val="00A784"/>
                        </a:solidFill>
                      </a:endParaRPr>
                    </a:p>
                  </a:txBody>
                  <a:tcPr marT="91425" marB="91425" marR="91425" marL="91425"/>
                </a:tc>
                <a:tc>
                  <a:txBody>
                    <a:bodyPr/>
                    <a:lstStyle/>
                    <a:p>
                      <a:pPr indent="0" lvl="0" marL="0" rtl="0" algn="l">
                        <a:spcBef>
                          <a:spcPts val="0"/>
                        </a:spcBef>
                        <a:spcAft>
                          <a:spcPts val="0"/>
                        </a:spcAft>
                        <a:buNone/>
                      </a:pPr>
                      <a:r>
                        <a:rPr lang="en-US" sz="2600">
                          <a:solidFill>
                            <a:srgbClr val="8E0072"/>
                          </a:solidFill>
                        </a:rPr>
                        <a:t>Dual 25Gbs SFP28</a:t>
                      </a:r>
                      <a:endParaRPr sz="2600">
                        <a:solidFill>
                          <a:srgbClr val="8E0072"/>
                        </a:solidFill>
                      </a:endParaRPr>
                    </a:p>
                  </a:txBody>
                  <a:tcPr marT="91425" marB="91425" marR="91425" marL="91425"/>
                </a:tc>
              </a:tr>
              <a:tr h="624800">
                <a:tc>
                  <a:txBody>
                    <a:bodyPr/>
                    <a:lstStyle/>
                    <a:p>
                      <a:pPr indent="0" lvl="0" marL="0" rtl="0" algn="l">
                        <a:spcBef>
                          <a:spcPts val="0"/>
                        </a:spcBef>
                        <a:spcAft>
                          <a:spcPts val="0"/>
                        </a:spcAft>
                        <a:buNone/>
                      </a:pPr>
                      <a:r>
                        <a:rPr lang="en-US" sz="2600">
                          <a:solidFill>
                            <a:srgbClr val="00A784"/>
                          </a:solidFill>
                        </a:rPr>
                        <a:t>PSU</a:t>
                      </a:r>
                      <a:endParaRPr sz="2600">
                        <a:solidFill>
                          <a:srgbClr val="00A784"/>
                        </a:solidFill>
                      </a:endParaRPr>
                    </a:p>
                  </a:txBody>
                  <a:tcPr marT="91425" marB="91425" marR="91425" marL="91425"/>
                </a:tc>
                <a:tc>
                  <a:txBody>
                    <a:bodyPr/>
                    <a:lstStyle/>
                    <a:p>
                      <a:pPr indent="0" lvl="0" marL="0" rtl="0" algn="l">
                        <a:spcBef>
                          <a:spcPts val="0"/>
                        </a:spcBef>
                        <a:spcAft>
                          <a:spcPts val="0"/>
                        </a:spcAft>
                        <a:buNone/>
                      </a:pPr>
                      <a:r>
                        <a:rPr lang="en-US" sz="2600">
                          <a:solidFill>
                            <a:srgbClr val="8E0072"/>
                          </a:solidFill>
                        </a:rPr>
                        <a:t>1000w</a:t>
                      </a:r>
                      <a:endParaRPr sz="2600">
                        <a:solidFill>
                          <a:srgbClr val="8E0072"/>
                        </a:solidFill>
                      </a:endParaRPr>
                    </a:p>
                  </a:txBody>
                  <a:tcPr marT="91425" marB="91425" marR="91425" marL="91425"/>
                </a:tc>
              </a:tr>
            </a:tbl>
          </a:graphicData>
        </a:graphic>
      </p:graphicFrame>
      <p:pic>
        <p:nvPicPr>
          <p:cNvPr id="265" name="Google Shape;265;g14cfbadc464_0_632"/>
          <p:cNvPicPr preferRelativeResize="0"/>
          <p:nvPr/>
        </p:nvPicPr>
        <p:blipFill>
          <a:blip r:embed="rId3">
            <a:alphaModFix/>
          </a:blip>
          <a:stretch>
            <a:fillRect/>
          </a:stretch>
        </p:blipFill>
        <p:spPr>
          <a:xfrm>
            <a:off x="2311250" y="5194201"/>
            <a:ext cx="4381450" cy="6973448"/>
          </a:xfrm>
          <a:prstGeom prst="rect">
            <a:avLst/>
          </a:prstGeom>
          <a:noFill/>
          <a:ln>
            <a:noFill/>
          </a:ln>
        </p:spPr>
      </p:pic>
      <p:sp>
        <p:nvSpPr>
          <p:cNvPr id="266" name="Google Shape;266;g14cfbadc464_0_632"/>
          <p:cNvSpPr txBox="1"/>
          <p:nvPr/>
        </p:nvSpPr>
        <p:spPr>
          <a:xfrm>
            <a:off x="13099175" y="4155375"/>
            <a:ext cx="9008700" cy="88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300">
                <a:solidFill>
                  <a:schemeClr val="dk1"/>
                </a:solidFill>
              </a:rPr>
              <a:t>Whilst high-end, this workstation-grade computer is available globally with lead-times &lt; 8 weeks.</a:t>
            </a:r>
            <a:endParaRPr sz="3300">
              <a:solidFill>
                <a:schemeClr val="dk1"/>
              </a:solidFill>
            </a:endParaRPr>
          </a:p>
          <a:p>
            <a:pPr indent="0" lvl="0" marL="0" rtl="0" algn="l">
              <a:spcBef>
                <a:spcPts val="0"/>
              </a:spcBef>
              <a:spcAft>
                <a:spcPts val="0"/>
              </a:spcAft>
              <a:buNone/>
            </a:pPr>
            <a:r>
              <a:t/>
            </a:r>
            <a:endParaRPr sz="3300">
              <a:solidFill>
                <a:schemeClr val="dk1"/>
              </a:solidFill>
            </a:endParaRPr>
          </a:p>
          <a:p>
            <a:pPr indent="0" lvl="0" marL="0" rtl="0" algn="l">
              <a:spcBef>
                <a:spcPts val="0"/>
              </a:spcBef>
              <a:spcAft>
                <a:spcPts val="0"/>
              </a:spcAft>
              <a:buNone/>
            </a:pPr>
            <a:r>
              <a:rPr lang="en-US" sz="3300">
                <a:solidFill>
                  <a:schemeClr val="dk1"/>
                </a:solidFill>
              </a:rPr>
              <a:t>There is the inclusion for an optional 25Gbs network upgrade in cases where storage replication throughput becomes a </a:t>
            </a:r>
            <a:r>
              <a:rPr lang="en-US" sz="3300">
                <a:solidFill>
                  <a:schemeClr val="dk1"/>
                </a:solidFill>
              </a:rPr>
              <a:t>bottleneck.</a:t>
            </a:r>
            <a:endParaRPr sz="3300">
              <a:solidFill>
                <a:schemeClr val="dk1"/>
              </a:solidFill>
            </a:endParaRPr>
          </a:p>
          <a:p>
            <a:pPr indent="0" lvl="0" marL="0" rtl="0" algn="l">
              <a:spcBef>
                <a:spcPts val="0"/>
              </a:spcBef>
              <a:spcAft>
                <a:spcPts val="0"/>
              </a:spcAft>
              <a:buNone/>
            </a:pPr>
            <a:r>
              <a:t/>
            </a:r>
            <a:endParaRPr sz="3300">
              <a:solidFill>
                <a:schemeClr val="dk1"/>
              </a:solidFill>
            </a:endParaRPr>
          </a:p>
          <a:p>
            <a:pPr indent="0" lvl="0" marL="0" rtl="0" algn="l">
              <a:spcBef>
                <a:spcPts val="0"/>
              </a:spcBef>
              <a:spcAft>
                <a:spcPts val="0"/>
              </a:spcAft>
              <a:buNone/>
            </a:pPr>
            <a:r>
              <a:rPr lang="en-US" sz="3300">
                <a:solidFill>
                  <a:schemeClr val="dk1"/>
                </a:solidFill>
              </a:rPr>
              <a:t>A pair of 1TB NVMe SSDs can be configured to run in RAID0 to maximise storage throughput, or as separate disks to mitigate pipelining.</a:t>
            </a:r>
            <a:endParaRPr sz="3300">
              <a:solidFill>
                <a:schemeClr val="dk1"/>
              </a:solidFill>
            </a:endParaRPr>
          </a:p>
          <a:p>
            <a:pPr indent="0" lvl="0" marL="0" rtl="0" algn="l">
              <a:spcBef>
                <a:spcPts val="0"/>
              </a:spcBef>
              <a:spcAft>
                <a:spcPts val="0"/>
              </a:spcAft>
              <a:buNone/>
            </a:pPr>
            <a:r>
              <a:t/>
            </a:r>
            <a:endParaRPr sz="3300">
              <a:solidFill>
                <a:schemeClr val="dk1"/>
              </a:solidFill>
            </a:endParaRPr>
          </a:p>
          <a:p>
            <a:pPr indent="0" lvl="0" marL="0" rtl="0" algn="l">
              <a:spcBef>
                <a:spcPts val="0"/>
              </a:spcBef>
              <a:spcAft>
                <a:spcPts val="0"/>
              </a:spcAft>
              <a:buNone/>
            </a:pPr>
            <a:r>
              <a:rPr lang="en-US" sz="3300">
                <a:solidFill>
                  <a:schemeClr val="dk1"/>
                </a:solidFill>
              </a:rPr>
              <a:t>The use of a Ryzen CPU ensures adequate PCIe bandwidth is provided to each device, whilst ensuring sufficient cores are available for both storage and compute duties.</a:t>
            </a:r>
            <a:endParaRPr sz="3300">
              <a:solidFill>
                <a:schemeClr val="dk1"/>
              </a:solidFill>
            </a:endParaRPr>
          </a:p>
        </p:txBody>
      </p:sp>
      <p:sp>
        <p:nvSpPr>
          <p:cNvPr id="267" name="Google Shape;267;g14cfbadc464_0_632"/>
          <p:cNvSpPr txBox="1"/>
          <p:nvPr/>
        </p:nvSpPr>
        <p:spPr>
          <a:xfrm>
            <a:off x="7924900" y="11703225"/>
            <a:ext cx="49509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US" sz="2400"/>
              <a:t>Unit Cost ~$4000</a:t>
            </a:r>
            <a:endParaRPr b="1" sz="2400"/>
          </a:p>
        </p:txBody>
      </p:sp>
      <p:sp>
        <p:nvSpPr>
          <p:cNvPr id="268" name="Google Shape;268;g14cfbadc464_0_632"/>
          <p:cNvSpPr txBox="1"/>
          <p:nvPr/>
        </p:nvSpPr>
        <p:spPr>
          <a:xfrm>
            <a:off x="1919600" y="2865900"/>
            <a:ext cx="15032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5600">
                <a:solidFill>
                  <a:srgbClr val="888888"/>
                </a:solidFill>
              </a:rPr>
              <a:t>An example of an on-prem PoC</a:t>
            </a:r>
            <a:endParaRPr sz="5600">
              <a:solidFill>
                <a:srgbClr val="88888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txBox="1"/>
          <p:nvPr>
            <p:ph type="title"/>
          </p:nvPr>
        </p:nvSpPr>
        <p:spPr>
          <a:xfrm>
            <a:off x="1676619" y="730251"/>
            <a:ext cx="18869389"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Who are we?</a:t>
            </a:r>
            <a:endParaRPr/>
          </a:p>
        </p:txBody>
      </p:sp>
      <p:sp>
        <p:nvSpPr>
          <p:cNvPr id="99" name="Google Shape;99;p3"/>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0" name="Google Shape;100;p3"/>
          <p:cNvSpPr/>
          <p:nvPr/>
        </p:nvSpPr>
        <p:spPr>
          <a:xfrm>
            <a:off x="8636330" y="3377283"/>
            <a:ext cx="7128000" cy="9432000"/>
          </a:xfrm>
          <a:prstGeom prst="rect">
            <a:avLst/>
          </a:prstGeom>
          <a:solidFill>
            <a:schemeClr val="accent1">
              <a:alpha val="9803"/>
            </a:schemeClr>
          </a:solidFill>
          <a:ln cap="flat" cmpd="sng" w="12700">
            <a:solidFill>
              <a:srgbClr val="0076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 name="Google Shape;101;p3"/>
          <p:cNvSpPr/>
          <p:nvPr/>
        </p:nvSpPr>
        <p:spPr>
          <a:xfrm>
            <a:off x="15992778" y="3377283"/>
            <a:ext cx="7128000" cy="9432000"/>
          </a:xfrm>
          <a:prstGeom prst="rect">
            <a:avLst/>
          </a:prstGeom>
          <a:solidFill>
            <a:schemeClr val="accent1">
              <a:alpha val="9803"/>
            </a:schemeClr>
          </a:solidFill>
          <a:ln cap="flat" cmpd="sng" w="12700">
            <a:solidFill>
              <a:srgbClr val="0076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 name="Google Shape;102;p3"/>
          <p:cNvSpPr/>
          <p:nvPr/>
        </p:nvSpPr>
        <p:spPr>
          <a:xfrm>
            <a:off x="1266397" y="3377283"/>
            <a:ext cx="7128000" cy="9432000"/>
          </a:xfrm>
          <a:prstGeom prst="rect">
            <a:avLst/>
          </a:prstGeom>
          <a:solidFill>
            <a:schemeClr val="accent1">
              <a:alpha val="9803"/>
            </a:schemeClr>
          </a:solidFill>
          <a:ln cap="flat" cmpd="sng" w="12700">
            <a:solidFill>
              <a:srgbClr val="0076B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103" name="Google Shape;103;p3"/>
          <p:cNvPicPr preferRelativeResize="0"/>
          <p:nvPr/>
        </p:nvPicPr>
        <p:blipFill rotWithShape="1">
          <a:blip r:embed="rId3">
            <a:alphaModFix/>
          </a:blip>
          <a:srcRect b="0" l="0" r="0" t="0"/>
          <a:stretch/>
        </p:blipFill>
        <p:spPr>
          <a:xfrm>
            <a:off x="17942104" y="3838526"/>
            <a:ext cx="3229349" cy="3229349"/>
          </a:xfrm>
          <a:prstGeom prst="rect">
            <a:avLst/>
          </a:prstGeom>
          <a:noFill/>
          <a:ln>
            <a:noFill/>
          </a:ln>
        </p:spPr>
      </p:pic>
      <p:sp>
        <p:nvSpPr>
          <p:cNvPr id="104" name="Google Shape;104;p3"/>
          <p:cNvSpPr txBox="1"/>
          <p:nvPr/>
        </p:nvSpPr>
        <p:spPr>
          <a:xfrm>
            <a:off x="1266397" y="7585374"/>
            <a:ext cx="7124479" cy="5223909"/>
          </a:xfrm>
          <a:prstGeom prst="rect">
            <a:avLst/>
          </a:prstGeom>
          <a:noFill/>
          <a:ln>
            <a:noFill/>
          </a:ln>
        </p:spPr>
        <p:txBody>
          <a:bodyPr anchorCtr="0" anchor="t" bIns="45700" lIns="396000" spcFirstLastPara="1" rIns="91425" wrap="square" tIns="45700">
            <a:noAutofit/>
          </a:bodyPr>
          <a:lstStyle/>
          <a:p>
            <a:pPr indent="0" lvl="0" marL="0" marR="0" rtl="0" algn="l">
              <a:spcBef>
                <a:spcPts val="0"/>
              </a:spcBef>
              <a:spcAft>
                <a:spcPts val="0"/>
              </a:spcAft>
              <a:buNone/>
            </a:pPr>
            <a:r>
              <a:rPr b="1" lang="en-US" sz="4400">
                <a:solidFill>
                  <a:schemeClr val="dk1"/>
                </a:solidFill>
              </a:rPr>
              <a:t>Miguel</a:t>
            </a:r>
            <a:endParaRPr/>
          </a:p>
          <a:p>
            <a:pPr indent="0" lvl="0" marL="0" marR="0" rtl="0" algn="l">
              <a:spcBef>
                <a:spcPts val="0"/>
              </a:spcBef>
              <a:spcAft>
                <a:spcPts val="0"/>
              </a:spcAft>
              <a:buNone/>
            </a:pPr>
            <a:r>
              <a:rPr i="1" lang="en-US" sz="3600">
                <a:solidFill>
                  <a:schemeClr val="dk1"/>
                </a:solidFill>
              </a:rPr>
              <a:t>Mojaloop Principal Architect, </a:t>
            </a:r>
            <a:endParaRPr i="1" sz="3600">
              <a:solidFill>
                <a:schemeClr val="dk1"/>
              </a:solidFill>
            </a:endParaRPr>
          </a:p>
          <a:p>
            <a:pPr indent="0" lvl="0" marL="0" marR="0" rtl="0" algn="l">
              <a:spcBef>
                <a:spcPts val="0"/>
              </a:spcBef>
              <a:spcAft>
                <a:spcPts val="0"/>
              </a:spcAft>
              <a:buNone/>
            </a:pPr>
            <a:r>
              <a:rPr i="1" lang="en-US" sz="3600">
                <a:solidFill>
                  <a:schemeClr val="dk1"/>
                </a:solidFill>
              </a:rPr>
              <a:t>Infitx</a:t>
            </a:r>
            <a:endParaRPr i="1" sz="3600">
              <a:solidFill>
                <a:schemeClr val="dk1"/>
              </a:solidFill>
              <a:latin typeface="Arial"/>
              <a:ea typeface="Arial"/>
              <a:cs typeface="Arial"/>
              <a:sym typeface="Arial"/>
            </a:endParaRPr>
          </a:p>
        </p:txBody>
      </p:sp>
      <p:sp>
        <p:nvSpPr>
          <p:cNvPr id="105" name="Google Shape;105;p3"/>
          <p:cNvSpPr txBox="1"/>
          <p:nvPr/>
        </p:nvSpPr>
        <p:spPr>
          <a:xfrm>
            <a:off x="8636330" y="7564845"/>
            <a:ext cx="7127999" cy="5244438"/>
          </a:xfrm>
          <a:prstGeom prst="rect">
            <a:avLst/>
          </a:prstGeom>
          <a:noFill/>
          <a:ln>
            <a:noFill/>
          </a:ln>
        </p:spPr>
        <p:txBody>
          <a:bodyPr anchorCtr="0" anchor="t" bIns="45700" lIns="396000" spcFirstLastPara="1" rIns="91425" wrap="square" tIns="45700">
            <a:no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David Fry</a:t>
            </a:r>
            <a:endParaRPr/>
          </a:p>
          <a:p>
            <a:pPr indent="0" lvl="0" marL="0" rtl="0" algn="l">
              <a:spcBef>
                <a:spcPts val="0"/>
              </a:spcBef>
              <a:spcAft>
                <a:spcPts val="0"/>
              </a:spcAft>
              <a:buNone/>
            </a:pPr>
            <a:r>
              <a:rPr i="1" lang="en-US" sz="3600">
                <a:solidFill>
                  <a:schemeClr val="dk1"/>
                </a:solidFill>
              </a:rPr>
              <a:t>Director - Cloud Infra,</a:t>
            </a:r>
            <a:endParaRPr i="1" sz="3600">
              <a:solidFill>
                <a:schemeClr val="dk1"/>
              </a:solidFill>
            </a:endParaRPr>
          </a:p>
          <a:p>
            <a:pPr indent="0" lvl="0" marL="0" rtl="0" algn="l">
              <a:spcBef>
                <a:spcPts val="0"/>
              </a:spcBef>
              <a:spcAft>
                <a:spcPts val="0"/>
              </a:spcAft>
              <a:buNone/>
            </a:pPr>
            <a:r>
              <a:rPr i="1" lang="en-US" sz="3600">
                <a:solidFill>
                  <a:schemeClr val="dk1"/>
                </a:solidFill>
              </a:rPr>
              <a:t>Infitx</a:t>
            </a:r>
            <a:endParaRPr i="1" sz="3600">
              <a:solidFill>
                <a:schemeClr val="dk1"/>
              </a:solidFill>
            </a:endParaRPr>
          </a:p>
        </p:txBody>
      </p:sp>
      <p:sp>
        <p:nvSpPr>
          <p:cNvPr id="106" name="Google Shape;106;p3"/>
          <p:cNvSpPr txBox="1"/>
          <p:nvPr/>
        </p:nvSpPr>
        <p:spPr>
          <a:xfrm>
            <a:off x="15992777" y="7527807"/>
            <a:ext cx="7128001" cy="5281476"/>
          </a:xfrm>
          <a:prstGeom prst="rect">
            <a:avLst/>
          </a:prstGeom>
          <a:noFill/>
          <a:ln>
            <a:noFill/>
          </a:ln>
        </p:spPr>
        <p:txBody>
          <a:bodyPr anchorCtr="0" anchor="t" bIns="45700" lIns="396000" spcFirstLastPara="1" rIns="91425" wrap="square" tIns="45700">
            <a:noAutofit/>
          </a:bodyPr>
          <a:lstStyle/>
          <a:p>
            <a:pPr indent="0" lvl="0" marL="0" marR="0" rtl="0" algn="l">
              <a:spcBef>
                <a:spcPts val="0"/>
              </a:spcBef>
              <a:spcAft>
                <a:spcPts val="0"/>
              </a:spcAft>
              <a:buNone/>
            </a:pPr>
            <a:r>
              <a:rPr b="1" lang="en-US" sz="4400">
                <a:solidFill>
                  <a:schemeClr val="dk1"/>
                </a:solidFill>
                <a:latin typeface="Arial"/>
                <a:ea typeface="Arial"/>
                <a:cs typeface="Arial"/>
                <a:sym typeface="Arial"/>
              </a:rPr>
              <a:t>Steve Bristow</a:t>
            </a:r>
            <a:endParaRPr/>
          </a:p>
          <a:p>
            <a:pPr indent="0" lvl="0" marL="0" marR="0" rtl="0" algn="l">
              <a:spcBef>
                <a:spcPts val="0"/>
              </a:spcBef>
              <a:spcAft>
                <a:spcPts val="0"/>
              </a:spcAft>
              <a:buNone/>
            </a:pPr>
            <a:r>
              <a:rPr i="1" lang="en-US" sz="3600">
                <a:solidFill>
                  <a:schemeClr val="dk1"/>
                </a:solidFill>
              </a:rPr>
              <a:t>Hybrid-Cloud infrastructure specialist</a:t>
            </a:r>
            <a:endParaRPr i="1" sz="3600">
              <a:solidFill>
                <a:schemeClr val="dk1"/>
              </a:solidFill>
              <a:latin typeface="Arial"/>
              <a:ea typeface="Arial"/>
              <a:cs typeface="Arial"/>
              <a:sym typeface="Arial"/>
            </a:endParaRPr>
          </a:p>
        </p:txBody>
      </p:sp>
      <p:pic>
        <p:nvPicPr>
          <p:cNvPr id="107" name="Google Shape;107;p3"/>
          <p:cNvPicPr preferRelativeResize="0"/>
          <p:nvPr/>
        </p:nvPicPr>
        <p:blipFill>
          <a:blip r:embed="rId4">
            <a:alphaModFix/>
          </a:blip>
          <a:stretch>
            <a:fillRect/>
          </a:stretch>
        </p:blipFill>
        <p:spPr>
          <a:xfrm>
            <a:off x="3007175" y="3868700"/>
            <a:ext cx="3229350" cy="3229350"/>
          </a:xfrm>
          <a:prstGeom prst="rect">
            <a:avLst/>
          </a:prstGeom>
          <a:noFill/>
          <a:ln>
            <a:noFill/>
          </a:ln>
        </p:spPr>
      </p:pic>
      <p:pic>
        <p:nvPicPr>
          <p:cNvPr id="108" name="Google Shape;108;p3"/>
          <p:cNvPicPr preferRelativeResize="0"/>
          <p:nvPr/>
        </p:nvPicPr>
        <p:blipFill>
          <a:blip r:embed="rId5">
            <a:alphaModFix/>
          </a:blip>
          <a:stretch>
            <a:fillRect/>
          </a:stretch>
        </p:blipFill>
        <p:spPr>
          <a:xfrm>
            <a:off x="10629863" y="3868702"/>
            <a:ext cx="3127450" cy="3400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g14cfbadc464_0_647"/>
          <p:cNvSpPr txBox="1"/>
          <p:nvPr>
            <p:ph type="title"/>
          </p:nvPr>
        </p:nvSpPr>
        <p:spPr>
          <a:xfrm>
            <a:off x="1676619" y="730251"/>
            <a:ext cx="18914400" cy="26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Understanding Scale - Approach</a:t>
            </a:r>
            <a:endParaRPr/>
          </a:p>
        </p:txBody>
      </p:sp>
      <p:pic>
        <p:nvPicPr>
          <p:cNvPr id="274" name="Google Shape;274;g14cfbadc464_0_647"/>
          <p:cNvPicPr preferRelativeResize="0"/>
          <p:nvPr/>
        </p:nvPicPr>
        <p:blipFill>
          <a:blip r:embed="rId3">
            <a:alphaModFix/>
          </a:blip>
          <a:stretch>
            <a:fillRect/>
          </a:stretch>
        </p:blipFill>
        <p:spPr>
          <a:xfrm>
            <a:off x="8665151" y="10502076"/>
            <a:ext cx="5162277" cy="3213923"/>
          </a:xfrm>
          <a:prstGeom prst="rect">
            <a:avLst/>
          </a:prstGeom>
          <a:noFill/>
          <a:ln>
            <a:noFill/>
          </a:ln>
        </p:spPr>
      </p:pic>
      <p:pic>
        <p:nvPicPr>
          <p:cNvPr id="275" name="Google Shape;275;g14cfbadc464_0_647"/>
          <p:cNvPicPr preferRelativeResize="0"/>
          <p:nvPr/>
        </p:nvPicPr>
        <p:blipFill>
          <a:blip r:embed="rId4">
            <a:alphaModFix/>
          </a:blip>
          <a:stretch>
            <a:fillRect/>
          </a:stretch>
        </p:blipFill>
        <p:spPr>
          <a:xfrm>
            <a:off x="2497025" y="6400872"/>
            <a:ext cx="3921826" cy="6246376"/>
          </a:xfrm>
          <a:prstGeom prst="rect">
            <a:avLst/>
          </a:prstGeom>
          <a:noFill/>
          <a:ln>
            <a:noFill/>
          </a:ln>
        </p:spPr>
      </p:pic>
      <p:pic>
        <p:nvPicPr>
          <p:cNvPr id="276" name="Google Shape;276;g14cfbadc464_0_647"/>
          <p:cNvPicPr preferRelativeResize="0"/>
          <p:nvPr/>
        </p:nvPicPr>
        <p:blipFill>
          <a:blip r:embed="rId5">
            <a:alphaModFix/>
          </a:blip>
          <a:stretch>
            <a:fillRect/>
          </a:stretch>
        </p:blipFill>
        <p:spPr>
          <a:xfrm>
            <a:off x="9639075" y="6400872"/>
            <a:ext cx="3921826" cy="6239268"/>
          </a:xfrm>
          <a:prstGeom prst="rect">
            <a:avLst/>
          </a:prstGeom>
          <a:noFill/>
          <a:ln>
            <a:noFill/>
          </a:ln>
        </p:spPr>
      </p:pic>
      <p:pic>
        <p:nvPicPr>
          <p:cNvPr id="277" name="Google Shape;277;g14cfbadc464_0_647"/>
          <p:cNvPicPr preferRelativeResize="0"/>
          <p:nvPr/>
        </p:nvPicPr>
        <p:blipFill>
          <a:blip r:embed="rId6">
            <a:alphaModFix/>
          </a:blip>
          <a:stretch>
            <a:fillRect/>
          </a:stretch>
        </p:blipFill>
        <p:spPr>
          <a:xfrm>
            <a:off x="16781125" y="6400872"/>
            <a:ext cx="3921826" cy="6234804"/>
          </a:xfrm>
          <a:prstGeom prst="rect">
            <a:avLst/>
          </a:prstGeom>
          <a:noFill/>
          <a:ln>
            <a:noFill/>
          </a:ln>
        </p:spPr>
      </p:pic>
      <p:cxnSp>
        <p:nvCxnSpPr>
          <p:cNvPr id="278" name="Google Shape;278;g14cfbadc464_0_647"/>
          <p:cNvCxnSpPr/>
          <p:nvPr/>
        </p:nvCxnSpPr>
        <p:spPr>
          <a:xfrm>
            <a:off x="4941725" y="11622075"/>
            <a:ext cx="5324100" cy="1038900"/>
          </a:xfrm>
          <a:prstGeom prst="bentConnector3">
            <a:avLst>
              <a:gd fmla="val -609" name="adj1"/>
            </a:avLst>
          </a:prstGeom>
          <a:noFill/>
          <a:ln cap="flat" cmpd="sng" w="9525">
            <a:solidFill>
              <a:srgbClr val="8E0072"/>
            </a:solidFill>
            <a:prstDash val="solid"/>
            <a:round/>
            <a:headEnd len="med" w="med" type="none"/>
            <a:tailEnd len="med" w="med" type="none"/>
          </a:ln>
        </p:spPr>
      </p:cxnSp>
      <p:cxnSp>
        <p:nvCxnSpPr>
          <p:cNvPr id="279" name="Google Shape;279;g14cfbadc464_0_647"/>
          <p:cNvCxnSpPr/>
          <p:nvPr/>
        </p:nvCxnSpPr>
        <p:spPr>
          <a:xfrm flipH="1">
            <a:off x="13398500" y="11605850"/>
            <a:ext cx="6054600" cy="1038900"/>
          </a:xfrm>
          <a:prstGeom prst="bentConnector3">
            <a:avLst>
              <a:gd fmla="val 0" name="adj1"/>
            </a:avLst>
          </a:prstGeom>
          <a:noFill/>
          <a:ln cap="flat" cmpd="sng" w="9525">
            <a:solidFill>
              <a:srgbClr val="8E0072"/>
            </a:solidFill>
            <a:prstDash val="solid"/>
            <a:round/>
            <a:headEnd len="med" w="med" type="none"/>
            <a:tailEnd len="med" w="med" type="none"/>
          </a:ln>
        </p:spPr>
      </p:cxnSp>
      <p:cxnSp>
        <p:nvCxnSpPr>
          <p:cNvPr id="280" name="Google Shape;280;g14cfbadc464_0_647"/>
          <p:cNvCxnSpPr/>
          <p:nvPr/>
        </p:nvCxnSpPr>
        <p:spPr>
          <a:xfrm flipH="1" rot="-5400000">
            <a:off x="12497750" y="10883475"/>
            <a:ext cx="1964100" cy="97500"/>
          </a:xfrm>
          <a:prstGeom prst="bentConnector3">
            <a:avLst>
              <a:gd fmla="val -826" name="adj1"/>
            </a:avLst>
          </a:prstGeom>
          <a:noFill/>
          <a:ln cap="flat" cmpd="sng" w="9525">
            <a:solidFill>
              <a:srgbClr val="8E0072"/>
            </a:solidFill>
            <a:prstDash val="solid"/>
            <a:round/>
            <a:headEnd len="med" w="med" type="none"/>
            <a:tailEnd len="med" w="med" type="none"/>
          </a:ln>
        </p:spPr>
      </p:cxnSp>
      <p:sp>
        <p:nvSpPr>
          <p:cNvPr id="281" name="Google Shape;281;g14cfbadc464_0_647"/>
          <p:cNvSpPr txBox="1"/>
          <p:nvPr/>
        </p:nvSpPr>
        <p:spPr>
          <a:xfrm>
            <a:off x="1481850" y="3682863"/>
            <a:ext cx="21150300" cy="24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t>For modelling customer workloads on-prem, t</a:t>
            </a:r>
            <a:r>
              <a:rPr lang="en-US" sz="2900"/>
              <a:t>hree lab-scale nodes are connected with dual 10Gbs connections (optional 25Gbs) to the 10/25 Gbs switch.  Storage </a:t>
            </a:r>
            <a:r>
              <a:rPr lang="en-US" sz="2900"/>
              <a:t>replication</a:t>
            </a:r>
            <a:r>
              <a:rPr lang="en-US" sz="2900"/>
              <a:t> connections are configured to a dedicated VLAN.  Application traffic is configured to another.  1Gbs or 10Gbs uplinks from the switch can be connected to allow test-traffic to access the system in a friendly-user PoC.  For performance testing, Node 3 can be configured to generate intense workloads against a replicating pair (1 &amp; 2).  Alternatively, a development team can run multiple, concurrent tests from their workstations.</a:t>
            </a:r>
            <a:endParaRPr sz="3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0"/>
          <p:cNvSpPr txBox="1"/>
          <p:nvPr>
            <p:ph type="title"/>
          </p:nvPr>
        </p:nvSpPr>
        <p:spPr>
          <a:xfrm>
            <a:off x="1663917" y="3419477"/>
            <a:ext cx="14645007" cy="570547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12000"/>
              <a:buFont typeface="Arial"/>
              <a:buNone/>
            </a:pPr>
            <a:r>
              <a:rPr lang="en-US"/>
              <a:t>Production Ready</a:t>
            </a:r>
            <a:endParaRPr/>
          </a:p>
        </p:txBody>
      </p:sp>
      <p:sp>
        <p:nvSpPr>
          <p:cNvPr id="287" name="Google Shape;287;p20"/>
          <p:cNvSpPr txBox="1"/>
          <p:nvPr>
            <p:ph idx="1" type="body"/>
          </p:nvPr>
        </p:nvSpPr>
        <p:spPr>
          <a:xfrm>
            <a:off x="1663917" y="9178927"/>
            <a:ext cx="21033938" cy="300037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4800"/>
              <a:buNone/>
            </a:pPr>
            <a:r>
              <a:rPr lang="en-US"/>
              <a:t>Building a production solution</a:t>
            </a:r>
            <a:endParaRPr/>
          </a:p>
        </p:txBody>
      </p:sp>
      <p:sp>
        <p:nvSpPr>
          <p:cNvPr id="288" name="Google Shape;288;p20"/>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14cfbadc464_0_553"/>
          <p:cNvSpPr txBox="1"/>
          <p:nvPr>
            <p:ph type="title"/>
          </p:nvPr>
        </p:nvSpPr>
        <p:spPr>
          <a:xfrm>
            <a:off x="1676619" y="730251"/>
            <a:ext cx="18914400" cy="26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Bringing this to production</a:t>
            </a:r>
            <a:endParaRPr/>
          </a:p>
        </p:txBody>
      </p:sp>
      <p:sp>
        <p:nvSpPr>
          <p:cNvPr id="294" name="Google Shape;294;g14cfbadc464_0_553"/>
          <p:cNvSpPr txBox="1"/>
          <p:nvPr>
            <p:ph idx="12" type="sldNum"/>
          </p:nvPr>
        </p:nvSpPr>
        <p:spPr>
          <a:xfrm>
            <a:off x="17223443" y="12712701"/>
            <a:ext cx="5487000" cy="730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95" name="Google Shape;295;g14cfbadc464_0_553"/>
          <p:cNvGrpSpPr/>
          <p:nvPr/>
        </p:nvGrpSpPr>
        <p:grpSpPr>
          <a:xfrm>
            <a:off x="18289550" y="3381330"/>
            <a:ext cx="6096076" cy="10334926"/>
            <a:chOff x="0" y="2295575"/>
            <a:chExt cx="2286000" cy="2847950"/>
          </a:xfrm>
        </p:grpSpPr>
        <p:grpSp>
          <p:nvGrpSpPr>
            <p:cNvPr id="296" name="Google Shape;296;g14cfbadc464_0_553"/>
            <p:cNvGrpSpPr/>
            <p:nvPr/>
          </p:nvGrpSpPr>
          <p:grpSpPr>
            <a:xfrm>
              <a:off x="0" y="2295575"/>
              <a:ext cx="2286000" cy="2847950"/>
              <a:chOff x="0" y="2295575"/>
              <a:chExt cx="2286000" cy="2847950"/>
            </a:xfrm>
          </p:grpSpPr>
          <p:sp>
            <p:nvSpPr>
              <p:cNvPr id="297" name="Google Shape;297;g14cfbadc464_0_553"/>
              <p:cNvSpPr/>
              <p:nvPr/>
            </p:nvSpPr>
            <p:spPr>
              <a:xfrm>
                <a:off x="0" y="2823925"/>
                <a:ext cx="2286000" cy="2319600"/>
              </a:xfrm>
              <a:prstGeom prst="rect">
                <a:avLst/>
              </a:prstGeom>
              <a:solidFill>
                <a:srgbClr val="FFBFF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98" name="Google Shape;298;g14cfbadc464_0_553"/>
              <p:cNvSpPr/>
              <p:nvPr/>
            </p:nvSpPr>
            <p:spPr>
              <a:xfrm>
                <a:off x="0" y="2295575"/>
                <a:ext cx="2286000" cy="53700"/>
              </a:xfrm>
              <a:prstGeom prst="rect">
                <a:avLst/>
              </a:prstGeom>
              <a:solidFill>
                <a:srgbClr val="FFBFF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sp>
          <p:nvSpPr>
            <p:cNvPr id="299" name="Google Shape;299;g14cfbadc464_0_553"/>
            <p:cNvSpPr txBox="1"/>
            <p:nvPr/>
          </p:nvSpPr>
          <p:spPr>
            <a:xfrm>
              <a:off x="216288" y="2441107"/>
              <a:ext cx="1608600" cy="260400"/>
            </a:xfrm>
            <a:prstGeom prst="rect">
              <a:avLst/>
            </a:prstGeom>
            <a:noFill/>
            <a:ln>
              <a:noFill/>
            </a:ln>
          </p:spPr>
          <p:txBody>
            <a:bodyPr anchorCtr="0" anchor="t" bIns="243800" lIns="243800" spcFirstLastPara="1" rIns="243800" wrap="square" tIns="243800">
              <a:noAutofit/>
            </a:bodyPr>
            <a:lstStyle/>
            <a:p>
              <a:pPr indent="0" lvl="0" marL="0" rtl="0" algn="l">
                <a:lnSpc>
                  <a:spcPct val="115000"/>
                </a:lnSpc>
                <a:spcBef>
                  <a:spcPts val="0"/>
                </a:spcBef>
                <a:spcAft>
                  <a:spcPts val="4300"/>
                </a:spcAft>
                <a:buNone/>
              </a:pPr>
              <a:r>
                <a:rPr lang="en-US" sz="2700">
                  <a:solidFill>
                    <a:srgbClr val="8E0072"/>
                  </a:solidFill>
                  <a:latin typeface="Roboto"/>
                  <a:ea typeface="Roboto"/>
                  <a:cs typeface="Roboto"/>
                  <a:sym typeface="Roboto"/>
                </a:rPr>
                <a:t>4. Procure</a:t>
              </a:r>
              <a:endParaRPr sz="2700">
                <a:solidFill>
                  <a:srgbClr val="8E0072"/>
                </a:solidFill>
                <a:latin typeface="Roboto"/>
                <a:ea typeface="Roboto"/>
                <a:cs typeface="Roboto"/>
                <a:sym typeface="Roboto"/>
              </a:endParaRPr>
            </a:p>
          </p:txBody>
        </p:sp>
        <p:sp>
          <p:nvSpPr>
            <p:cNvPr id="300" name="Google Shape;300;g14cfbadc464_0_553"/>
            <p:cNvSpPr txBox="1"/>
            <p:nvPr/>
          </p:nvSpPr>
          <p:spPr>
            <a:xfrm>
              <a:off x="216300" y="3050050"/>
              <a:ext cx="1853400" cy="7977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3200">
                  <a:solidFill>
                    <a:srgbClr val="5E5E5E"/>
                  </a:solidFill>
                  <a:latin typeface="Roboto"/>
                  <a:ea typeface="Roboto"/>
                  <a:cs typeface="Roboto"/>
                  <a:sym typeface="Roboto"/>
                </a:rPr>
                <a:t>Results inform purchasing BoM</a:t>
              </a:r>
              <a:endParaRPr b="1" sz="3200">
                <a:solidFill>
                  <a:srgbClr val="5E5E5E"/>
                </a:solidFill>
                <a:latin typeface="Roboto"/>
                <a:ea typeface="Roboto"/>
                <a:cs typeface="Roboto"/>
                <a:sym typeface="Roboto"/>
              </a:endParaRPr>
            </a:p>
          </p:txBody>
        </p:sp>
        <p:sp>
          <p:nvSpPr>
            <p:cNvPr id="301" name="Google Shape;301;g14cfbadc464_0_553"/>
            <p:cNvSpPr txBox="1"/>
            <p:nvPr/>
          </p:nvSpPr>
          <p:spPr>
            <a:xfrm>
              <a:off x="216300" y="3896950"/>
              <a:ext cx="1853400" cy="996000"/>
            </a:xfrm>
            <a:prstGeom prst="rect">
              <a:avLst/>
            </a:prstGeom>
            <a:noFill/>
            <a:ln>
              <a:noFill/>
            </a:ln>
          </p:spPr>
          <p:txBody>
            <a:bodyPr anchorCtr="0" anchor="t" bIns="243800" lIns="243800" spcFirstLastPara="1" rIns="243800" wrap="square" tIns="243800">
              <a:noAutofit/>
            </a:bodyPr>
            <a:lstStyle/>
            <a:p>
              <a:pPr indent="0" lvl="0" marL="0" rtl="0" algn="l">
                <a:lnSpc>
                  <a:spcPct val="115000"/>
                </a:lnSpc>
                <a:spcBef>
                  <a:spcPts val="0"/>
                </a:spcBef>
                <a:spcAft>
                  <a:spcPts val="0"/>
                </a:spcAft>
                <a:buNone/>
              </a:pPr>
              <a:r>
                <a:rPr lang="en-US" sz="2400">
                  <a:solidFill>
                    <a:srgbClr val="5E5E5E"/>
                  </a:solidFill>
                  <a:latin typeface="Roboto"/>
                  <a:ea typeface="Roboto"/>
                  <a:cs typeface="Roboto"/>
                  <a:sym typeface="Roboto"/>
                </a:rPr>
                <a:t>Test results are used to build:</a:t>
              </a:r>
              <a:endParaRPr sz="2400">
                <a:solidFill>
                  <a:srgbClr val="5E5E5E"/>
                </a:solidFill>
                <a:latin typeface="Roboto"/>
                <a:ea typeface="Roboto"/>
                <a:cs typeface="Roboto"/>
                <a:sym typeface="Roboto"/>
              </a:endParaRPr>
            </a:p>
            <a:p>
              <a:pPr indent="-381000" lvl="0" marL="457200" rtl="0" algn="l">
                <a:lnSpc>
                  <a:spcPct val="115000"/>
                </a:lnSpc>
                <a:spcBef>
                  <a:spcPts val="4300"/>
                </a:spcBef>
                <a:spcAft>
                  <a:spcPts val="0"/>
                </a:spcAft>
                <a:buClr>
                  <a:srgbClr val="5E5E5E"/>
                </a:buClr>
                <a:buSzPts val="2400"/>
                <a:buFont typeface="Roboto"/>
                <a:buChar char="●"/>
              </a:pPr>
              <a:r>
                <a:rPr lang="en-US" sz="2400">
                  <a:solidFill>
                    <a:srgbClr val="5E5E5E"/>
                  </a:solidFill>
                  <a:latin typeface="Roboto"/>
                  <a:ea typeface="Roboto"/>
                  <a:cs typeface="Roboto"/>
                  <a:sym typeface="Roboto"/>
                </a:rPr>
                <a:t>Infrastructure Scaling Plan </a:t>
              </a:r>
              <a:endParaRPr sz="2400">
                <a:solidFill>
                  <a:srgbClr val="5E5E5E"/>
                </a:solidFill>
                <a:latin typeface="Roboto"/>
                <a:ea typeface="Roboto"/>
                <a:cs typeface="Roboto"/>
                <a:sym typeface="Roboto"/>
              </a:endParaRPr>
            </a:p>
            <a:p>
              <a:pPr indent="-381000" lvl="0" marL="457200" rtl="0" algn="l">
                <a:lnSpc>
                  <a:spcPct val="115000"/>
                </a:lnSpc>
                <a:spcBef>
                  <a:spcPts val="0"/>
                </a:spcBef>
                <a:spcAft>
                  <a:spcPts val="0"/>
                </a:spcAft>
                <a:buClr>
                  <a:srgbClr val="5E5E5E"/>
                </a:buClr>
                <a:buSzPts val="2400"/>
                <a:buFont typeface="Roboto"/>
                <a:buChar char="●"/>
              </a:pPr>
              <a:r>
                <a:rPr lang="en-US" sz="2400">
                  <a:solidFill>
                    <a:srgbClr val="5E5E5E"/>
                  </a:solidFill>
                  <a:latin typeface="Roboto"/>
                  <a:ea typeface="Roboto"/>
                  <a:cs typeface="Roboto"/>
                  <a:sym typeface="Roboto"/>
                </a:rPr>
                <a:t>Phased Bill-of-Materials</a:t>
              </a:r>
              <a:endParaRPr sz="2400">
                <a:solidFill>
                  <a:srgbClr val="5E5E5E"/>
                </a:solidFill>
                <a:latin typeface="Roboto"/>
                <a:ea typeface="Roboto"/>
                <a:cs typeface="Roboto"/>
                <a:sym typeface="Roboto"/>
              </a:endParaRPr>
            </a:p>
            <a:p>
              <a:pPr indent="-381000" lvl="0" marL="457200" rtl="0" algn="l">
                <a:lnSpc>
                  <a:spcPct val="115000"/>
                </a:lnSpc>
                <a:spcBef>
                  <a:spcPts val="0"/>
                </a:spcBef>
                <a:spcAft>
                  <a:spcPts val="0"/>
                </a:spcAft>
                <a:buClr>
                  <a:srgbClr val="5E5E5E"/>
                </a:buClr>
                <a:buSzPts val="2400"/>
                <a:buFont typeface="Roboto"/>
                <a:buChar char="●"/>
              </a:pPr>
              <a:r>
                <a:rPr lang="en-US" sz="2400">
                  <a:solidFill>
                    <a:srgbClr val="5E5E5E"/>
                  </a:solidFill>
                  <a:latin typeface="Roboto"/>
                  <a:ea typeface="Roboto"/>
                  <a:cs typeface="Roboto"/>
                  <a:sym typeface="Roboto"/>
                </a:rPr>
                <a:t>Scale-out Business Case</a:t>
              </a:r>
              <a:endParaRPr sz="2400">
                <a:solidFill>
                  <a:srgbClr val="5E5E5E"/>
                </a:solidFill>
                <a:latin typeface="Roboto"/>
                <a:ea typeface="Roboto"/>
                <a:cs typeface="Roboto"/>
                <a:sym typeface="Roboto"/>
              </a:endParaRPr>
            </a:p>
            <a:p>
              <a:pPr indent="0" lvl="0" marL="0" rtl="0" algn="l">
                <a:lnSpc>
                  <a:spcPct val="115000"/>
                </a:lnSpc>
                <a:spcBef>
                  <a:spcPts val="4300"/>
                </a:spcBef>
                <a:spcAft>
                  <a:spcPts val="4300"/>
                </a:spcAft>
                <a:buNone/>
              </a:pPr>
              <a:r>
                <a:t/>
              </a:r>
              <a:endParaRPr sz="2400">
                <a:solidFill>
                  <a:srgbClr val="5E5E5E"/>
                </a:solidFill>
                <a:latin typeface="Roboto"/>
                <a:ea typeface="Roboto"/>
                <a:cs typeface="Roboto"/>
                <a:sym typeface="Roboto"/>
              </a:endParaRPr>
            </a:p>
          </p:txBody>
        </p:sp>
      </p:grpSp>
      <p:grpSp>
        <p:nvGrpSpPr>
          <p:cNvPr id="302" name="Google Shape;302;g14cfbadc464_0_553"/>
          <p:cNvGrpSpPr/>
          <p:nvPr/>
        </p:nvGrpSpPr>
        <p:grpSpPr>
          <a:xfrm>
            <a:off x="12193550" y="3381330"/>
            <a:ext cx="6096076" cy="10334926"/>
            <a:chOff x="0" y="2295575"/>
            <a:chExt cx="2286000" cy="2847950"/>
          </a:xfrm>
        </p:grpSpPr>
        <p:grpSp>
          <p:nvGrpSpPr>
            <p:cNvPr id="303" name="Google Shape;303;g14cfbadc464_0_553"/>
            <p:cNvGrpSpPr/>
            <p:nvPr/>
          </p:nvGrpSpPr>
          <p:grpSpPr>
            <a:xfrm>
              <a:off x="0" y="2295575"/>
              <a:ext cx="2286000" cy="2847950"/>
              <a:chOff x="0" y="2295575"/>
              <a:chExt cx="2286000" cy="2847950"/>
            </a:xfrm>
          </p:grpSpPr>
          <p:sp>
            <p:nvSpPr>
              <p:cNvPr id="304" name="Google Shape;304;g14cfbadc464_0_553"/>
              <p:cNvSpPr/>
              <p:nvPr/>
            </p:nvSpPr>
            <p:spPr>
              <a:xfrm>
                <a:off x="0" y="2823925"/>
                <a:ext cx="2286000" cy="2319600"/>
              </a:xfrm>
              <a:prstGeom prst="rect">
                <a:avLst/>
              </a:prstGeom>
              <a:solidFill>
                <a:srgbClr val="52FFDB"/>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305" name="Google Shape;305;g14cfbadc464_0_553"/>
              <p:cNvSpPr/>
              <p:nvPr/>
            </p:nvSpPr>
            <p:spPr>
              <a:xfrm>
                <a:off x="0" y="2295575"/>
                <a:ext cx="2286000" cy="53700"/>
              </a:xfrm>
              <a:prstGeom prst="rect">
                <a:avLst/>
              </a:prstGeom>
              <a:solidFill>
                <a:srgbClr val="52FFDB"/>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sp>
          <p:nvSpPr>
            <p:cNvPr id="306" name="Google Shape;306;g14cfbadc464_0_553"/>
            <p:cNvSpPr txBox="1"/>
            <p:nvPr/>
          </p:nvSpPr>
          <p:spPr>
            <a:xfrm>
              <a:off x="216284" y="2441107"/>
              <a:ext cx="1770600" cy="260400"/>
            </a:xfrm>
            <a:prstGeom prst="rect">
              <a:avLst/>
            </a:prstGeom>
            <a:noFill/>
            <a:ln>
              <a:noFill/>
            </a:ln>
          </p:spPr>
          <p:txBody>
            <a:bodyPr anchorCtr="0" anchor="t" bIns="243800" lIns="243800" spcFirstLastPara="1" rIns="243800" wrap="square" tIns="243800">
              <a:noAutofit/>
            </a:bodyPr>
            <a:lstStyle/>
            <a:p>
              <a:pPr indent="0" lvl="0" marL="0" rtl="0" algn="l">
                <a:lnSpc>
                  <a:spcPct val="115000"/>
                </a:lnSpc>
                <a:spcBef>
                  <a:spcPts val="0"/>
                </a:spcBef>
                <a:spcAft>
                  <a:spcPts val="4300"/>
                </a:spcAft>
                <a:buNone/>
              </a:pPr>
              <a:r>
                <a:rPr lang="en-US" sz="2700">
                  <a:solidFill>
                    <a:srgbClr val="45818E"/>
                  </a:solidFill>
                  <a:latin typeface="Roboto"/>
                  <a:ea typeface="Roboto"/>
                  <a:cs typeface="Roboto"/>
                  <a:sym typeface="Roboto"/>
                </a:rPr>
                <a:t>3. Configuration Testing</a:t>
              </a:r>
              <a:endParaRPr sz="2700">
                <a:solidFill>
                  <a:srgbClr val="45818E"/>
                </a:solidFill>
                <a:latin typeface="Roboto"/>
                <a:ea typeface="Roboto"/>
                <a:cs typeface="Roboto"/>
                <a:sym typeface="Roboto"/>
              </a:endParaRPr>
            </a:p>
          </p:txBody>
        </p:sp>
        <p:sp>
          <p:nvSpPr>
            <p:cNvPr id="307" name="Google Shape;307;g14cfbadc464_0_553"/>
            <p:cNvSpPr txBox="1"/>
            <p:nvPr/>
          </p:nvSpPr>
          <p:spPr>
            <a:xfrm>
              <a:off x="216300" y="3050050"/>
              <a:ext cx="1853400" cy="7977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3200">
                  <a:solidFill>
                    <a:srgbClr val="5E5E5E"/>
                  </a:solidFill>
                  <a:latin typeface="Roboto"/>
                  <a:ea typeface="Roboto"/>
                  <a:cs typeface="Roboto"/>
                  <a:sym typeface="Roboto"/>
                </a:rPr>
                <a:t>Conduct a friendly-user PoC against the proposed configuration in-cloud and on-prem hardware</a:t>
              </a:r>
              <a:endParaRPr b="1" sz="3200">
                <a:solidFill>
                  <a:srgbClr val="5E5E5E"/>
                </a:solidFill>
                <a:latin typeface="Roboto"/>
                <a:ea typeface="Roboto"/>
                <a:cs typeface="Roboto"/>
                <a:sym typeface="Roboto"/>
              </a:endParaRPr>
            </a:p>
          </p:txBody>
        </p:sp>
        <p:sp>
          <p:nvSpPr>
            <p:cNvPr id="308" name="Google Shape;308;g14cfbadc464_0_553"/>
            <p:cNvSpPr txBox="1"/>
            <p:nvPr/>
          </p:nvSpPr>
          <p:spPr>
            <a:xfrm>
              <a:off x="216300" y="3896950"/>
              <a:ext cx="1853400" cy="996000"/>
            </a:xfrm>
            <a:prstGeom prst="rect">
              <a:avLst/>
            </a:prstGeom>
            <a:noFill/>
            <a:ln>
              <a:noFill/>
            </a:ln>
          </p:spPr>
          <p:txBody>
            <a:bodyPr anchorCtr="0" anchor="t" bIns="243800" lIns="243800" spcFirstLastPara="1" rIns="243800" wrap="square" tIns="243800">
              <a:noAutofit/>
            </a:bodyPr>
            <a:lstStyle/>
            <a:p>
              <a:pPr indent="-381000" lvl="0" marL="457200" rtl="0" algn="l">
                <a:lnSpc>
                  <a:spcPct val="115000"/>
                </a:lnSpc>
                <a:spcBef>
                  <a:spcPts val="0"/>
                </a:spcBef>
                <a:spcAft>
                  <a:spcPts val="0"/>
                </a:spcAft>
                <a:buClr>
                  <a:srgbClr val="5E5E5E"/>
                </a:buClr>
                <a:buSzPts val="2400"/>
                <a:buFont typeface="Roboto"/>
                <a:buChar char="●"/>
              </a:pPr>
              <a:r>
                <a:rPr lang="en-US" sz="2400">
                  <a:solidFill>
                    <a:srgbClr val="5E5E5E"/>
                  </a:solidFill>
                  <a:latin typeface="Roboto"/>
                  <a:ea typeface="Roboto"/>
                  <a:cs typeface="Roboto"/>
                  <a:sym typeface="Roboto"/>
                </a:rPr>
                <a:t>Adjust configuration to optimize customer specific workload.</a:t>
              </a:r>
              <a:endParaRPr sz="2400">
                <a:solidFill>
                  <a:srgbClr val="5E5E5E"/>
                </a:solidFill>
                <a:latin typeface="Roboto"/>
                <a:ea typeface="Roboto"/>
                <a:cs typeface="Roboto"/>
                <a:sym typeface="Roboto"/>
              </a:endParaRPr>
            </a:p>
            <a:p>
              <a:pPr indent="0" lvl="0" marL="457200" rtl="0" algn="l">
                <a:lnSpc>
                  <a:spcPct val="115000"/>
                </a:lnSpc>
                <a:spcBef>
                  <a:spcPts val="4300"/>
                </a:spcBef>
                <a:spcAft>
                  <a:spcPts val="0"/>
                </a:spcAft>
                <a:buNone/>
              </a:pPr>
              <a:r>
                <a:t/>
              </a:r>
              <a:endParaRPr sz="2400">
                <a:solidFill>
                  <a:srgbClr val="5E5E5E"/>
                </a:solidFill>
                <a:latin typeface="Roboto"/>
                <a:ea typeface="Roboto"/>
                <a:cs typeface="Roboto"/>
                <a:sym typeface="Roboto"/>
              </a:endParaRPr>
            </a:p>
            <a:p>
              <a:pPr indent="-381000" lvl="0" marL="457200" rtl="0" algn="l">
                <a:lnSpc>
                  <a:spcPct val="115000"/>
                </a:lnSpc>
                <a:spcBef>
                  <a:spcPts val="0"/>
                </a:spcBef>
                <a:spcAft>
                  <a:spcPts val="0"/>
                </a:spcAft>
                <a:buClr>
                  <a:srgbClr val="5E5E5E"/>
                </a:buClr>
                <a:buSzPts val="2400"/>
                <a:buFont typeface="Roboto"/>
                <a:buChar char="●"/>
              </a:pPr>
              <a:r>
                <a:rPr lang="en-US" sz="2400">
                  <a:solidFill>
                    <a:srgbClr val="5E5E5E"/>
                  </a:solidFill>
                  <a:latin typeface="Roboto"/>
                  <a:ea typeface="Roboto"/>
                  <a:cs typeface="Roboto"/>
                  <a:sym typeface="Roboto"/>
                </a:rPr>
                <a:t>Verify scaling &amp; availability requirements can be met.</a:t>
              </a:r>
              <a:endParaRPr sz="2400">
                <a:solidFill>
                  <a:srgbClr val="5E5E5E"/>
                </a:solidFill>
                <a:latin typeface="Roboto"/>
                <a:ea typeface="Roboto"/>
                <a:cs typeface="Roboto"/>
                <a:sym typeface="Roboto"/>
              </a:endParaRPr>
            </a:p>
            <a:p>
              <a:pPr indent="0" lvl="0" marL="457200" rtl="0" algn="l">
                <a:lnSpc>
                  <a:spcPct val="115000"/>
                </a:lnSpc>
                <a:spcBef>
                  <a:spcPts val="4300"/>
                </a:spcBef>
                <a:spcAft>
                  <a:spcPts val="4300"/>
                </a:spcAft>
                <a:buNone/>
              </a:pPr>
              <a:r>
                <a:t/>
              </a:r>
              <a:endParaRPr sz="2400">
                <a:solidFill>
                  <a:srgbClr val="5E5E5E"/>
                </a:solidFill>
                <a:latin typeface="Roboto"/>
                <a:ea typeface="Roboto"/>
                <a:cs typeface="Roboto"/>
                <a:sym typeface="Roboto"/>
              </a:endParaRPr>
            </a:p>
          </p:txBody>
        </p:sp>
        <p:cxnSp>
          <p:nvCxnSpPr>
            <p:cNvPr id="309" name="Google Shape;309;g14cfbadc464_0_553"/>
            <p:cNvCxnSpPr/>
            <p:nvPr/>
          </p:nvCxnSpPr>
          <p:spPr>
            <a:xfrm>
              <a:off x="2286000" y="2295575"/>
              <a:ext cx="0" cy="2837400"/>
            </a:xfrm>
            <a:prstGeom prst="straightConnector1">
              <a:avLst/>
            </a:prstGeom>
            <a:noFill/>
            <a:ln cap="flat" cmpd="sng" w="9525">
              <a:solidFill>
                <a:srgbClr val="D9D9D9"/>
              </a:solidFill>
              <a:prstDash val="dot"/>
              <a:round/>
              <a:headEnd len="sm" w="sm" type="none"/>
              <a:tailEnd len="sm" w="sm" type="none"/>
            </a:ln>
          </p:spPr>
        </p:cxnSp>
      </p:grpSp>
      <p:grpSp>
        <p:nvGrpSpPr>
          <p:cNvPr id="310" name="Google Shape;310;g14cfbadc464_0_553"/>
          <p:cNvGrpSpPr/>
          <p:nvPr/>
        </p:nvGrpSpPr>
        <p:grpSpPr>
          <a:xfrm>
            <a:off x="6111250" y="3381325"/>
            <a:ext cx="6096076" cy="10334926"/>
            <a:chOff x="0" y="2295575"/>
            <a:chExt cx="2286000" cy="2847950"/>
          </a:xfrm>
        </p:grpSpPr>
        <p:grpSp>
          <p:nvGrpSpPr>
            <p:cNvPr id="311" name="Google Shape;311;g14cfbadc464_0_553"/>
            <p:cNvGrpSpPr/>
            <p:nvPr/>
          </p:nvGrpSpPr>
          <p:grpSpPr>
            <a:xfrm>
              <a:off x="0" y="2295575"/>
              <a:ext cx="2286000" cy="2847950"/>
              <a:chOff x="0" y="2295575"/>
              <a:chExt cx="2286000" cy="2847950"/>
            </a:xfrm>
          </p:grpSpPr>
          <p:sp>
            <p:nvSpPr>
              <p:cNvPr id="312" name="Google Shape;312;g14cfbadc464_0_553"/>
              <p:cNvSpPr/>
              <p:nvPr/>
            </p:nvSpPr>
            <p:spPr>
              <a:xfrm>
                <a:off x="0" y="2823925"/>
                <a:ext cx="2286000" cy="2319600"/>
              </a:xfrm>
              <a:prstGeom prst="rect">
                <a:avLst/>
              </a:prstGeom>
              <a:solidFill>
                <a:srgbClr val="8E007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313" name="Google Shape;313;g14cfbadc464_0_553"/>
              <p:cNvSpPr/>
              <p:nvPr/>
            </p:nvSpPr>
            <p:spPr>
              <a:xfrm>
                <a:off x="0" y="2295575"/>
                <a:ext cx="2286000" cy="53700"/>
              </a:xfrm>
              <a:prstGeom prst="rect">
                <a:avLst/>
              </a:prstGeom>
              <a:solidFill>
                <a:srgbClr val="8E007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sp>
          <p:nvSpPr>
            <p:cNvPr id="314" name="Google Shape;314;g14cfbadc464_0_553"/>
            <p:cNvSpPr txBox="1"/>
            <p:nvPr/>
          </p:nvSpPr>
          <p:spPr>
            <a:xfrm>
              <a:off x="216288" y="2441108"/>
              <a:ext cx="1907400" cy="260400"/>
            </a:xfrm>
            <a:prstGeom prst="rect">
              <a:avLst/>
            </a:prstGeom>
            <a:noFill/>
            <a:ln>
              <a:noFill/>
            </a:ln>
          </p:spPr>
          <p:txBody>
            <a:bodyPr anchorCtr="0" anchor="t" bIns="243800" lIns="243800" spcFirstLastPara="1" rIns="243800" wrap="square" tIns="243800">
              <a:noAutofit/>
            </a:bodyPr>
            <a:lstStyle/>
            <a:p>
              <a:pPr indent="0" lvl="0" marL="0" rtl="0" algn="l">
                <a:lnSpc>
                  <a:spcPct val="115000"/>
                </a:lnSpc>
                <a:spcBef>
                  <a:spcPts val="0"/>
                </a:spcBef>
                <a:spcAft>
                  <a:spcPts val="4300"/>
                </a:spcAft>
                <a:buNone/>
              </a:pPr>
              <a:r>
                <a:rPr lang="en-US" sz="2700">
                  <a:solidFill>
                    <a:srgbClr val="8E0072"/>
                  </a:solidFill>
                  <a:latin typeface="Roboto"/>
                  <a:ea typeface="Roboto"/>
                  <a:cs typeface="Roboto"/>
                  <a:sym typeface="Roboto"/>
                </a:rPr>
                <a:t>2. Customer Configuration</a:t>
              </a:r>
              <a:endParaRPr sz="2700">
                <a:solidFill>
                  <a:srgbClr val="8E0072"/>
                </a:solidFill>
                <a:latin typeface="Roboto"/>
                <a:ea typeface="Roboto"/>
                <a:cs typeface="Roboto"/>
                <a:sym typeface="Roboto"/>
              </a:endParaRPr>
            </a:p>
          </p:txBody>
        </p:sp>
        <p:sp>
          <p:nvSpPr>
            <p:cNvPr id="315" name="Google Shape;315;g14cfbadc464_0_553"/>
            <p:cNvSpPr txBox="1"/>
            <p:nvPr/>
          </p:nvSpPr>
          <p:spPr>
            <a:xfrm>
              <a:off x="216300" y="3050050"/>
              <a:ext cx="1853400" cy="7977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3200">
                  <a:solidFill>
                    <a:srgbClr val="FFFFFF"/>
                  </a:solidFill>
                  <a:latin typeface="Roboto"/>
                  <a:ea typeface="Roboto"/>
                  <a:cs typeface="Roboto"/>
                  <a:sym typeface="Roboto"/>
                </a:rPr>
                <a:t>Configure</a:t>
              </a:r>
              <a:r>
                <a:rPr b="1" lang="en-US" sz="3200">
                  <a:solidFill>
                    <a:srgbClr val="FFFFFF"/>
                  </a:solidFill>
                  <a:latin typeface="Roboto"/>
                  <a:ea typeface="Roboto"/>
                  <a:cs typeface="Roboto"/>
                  <a:sym typeface="Roboto"/>
                </a:rPr>
                <a:t> the mojaloop-IaC for your use-case</a:t>
              </a:r>
              <a:endParaRPr b="1" sz="3200">
                <a:solidFill>
                  <a:srgbClr val="FFFFFF"/>
                </a:solidFill>
                <a:latin typeface="Roboto"/>
                <a:ea typeface="Roboto"/>
                <a:cs typeface="Roboto"/>
                <a:sym typeface="Roboto"/>
              </a:endParaRPr>
            </a:p>
          </p:txBody>
        </p:sp>
        <p:sp>
          <p:nvSpPr>
            <p:cNvPr id="316" name="Google Shape;316;g14cfbadc464_0_553"/>
            <p:cNvSpPr txBox="1"/>
            <p:nvPr/>
          </p:nvSpPr>
          <p:spPr>
            <a:xfrm>
              <a:off x="216300" y="3896950"/>
              <a:ext cx="1853400" cy="996000"/>
            </a:xfrm>
            <a:prstGeom prst="rect">
              <a:avLst/>
            </a:prstGeom>
            <a:noFill/>
            <a:ln>
              <a:noFill/>
            </a:ln>
          </p:spPr>
          <p:txBody>
            <a:bodyPr anchorCtr="0" anchor="t" bIns="243800" lIns="243800" spcFirstLastPara="1" rIns="243800" wrap="square" tIns="243800">
              <a:noAutofit/>
            </a:bodyPr>
            <a:lstStyle/>
            <a:p>
              <a:pPr indent="0" lvl="0" marL="0" rtl="0" algn="l">
                <a:lnSpc>
                  <a:spcPct val="100000"/>
                </a:lnSpc>
                <a:spcBef>
                  <a:spcPts val="0"/>
                </a:spcBef>
                <a:spcAft>
                  <a:spcPts val="0"/>
                </a:spcAft>
                <a:buNone/>
              </a:pPr>
              <a:r>
                <a:rPr lang="en-US" sz="2400" u="sng">
                  <a:solidFill>
                    <a:srgbClr val="FFFFFF"/>
                  </a:solidFill>
                  <a:latin typeface="Roboto"/>
                  <a:ea typeface="Roboto"/>
                  <a:cs typeface="Roboto"/>
                  <a:sym typeface="Roboto"/>
                </a:rPr>
                <a:t>Inputs:</a:t>
              </a:r>
              <a:endParaRPr sz="2400" u="sng">
                <a:solidFill>
                  <a:srgbClr val="FFFFFF"/>
                </a:solidFill>
                <a:latin typeface="Roboto"/>
                <a:ea typeface="Roboto"/>
                <a:cs typeface="Roboto"/>
                <a:sym typeface="Roboto"/>
              </a:endParaRPr>
            </a:p>
            <a:p>
              <a:pPr indent="-381000" lvl="0" marL="457200" rtl="0" algn="l">
                <a:lnSpc>
                  <a:spcPct val="115000"/>
                </a:lnSpc>
                <a:spcBef>
                  <a:spcPts val="0"/>
                </a:spcBef>
                <a:spcAft>
                  <a:spcPts val="0"/>
                </a:spcAft>
                <a:buClr>
                  <a:srgbClr val="FFFFFF"/>
                </a:buClr>
                <a:buSzPts val="2400"/>
                <a:buFont typeface="Roboto"/>
                <a:buChar char="●"/>
              </a:pPr>
              <a:r>
                <a:rPr lang="en-US" sz="2400">
                  <a:solidFill>
                    <a:srgbClr val="FFFFFF"/>
                  </a:solidFill>
                  <a:latin typeface="Roboto"/>
                  <a:ea typeface="Roboto"/>
                  <a:cs typeface="Roboto"/>
                  <a:sym typeface="Roboto"/>
                </a:rPr>
                <a:t>How much throughput?</a:t>
              </a:r>
              <a:endParaRPr sz="2400">
                <a:solidFill>
                  <a:srgbClr val="FFFFFF"/>
                </a:solidFill>
                <a:latin typeface="Roboto"/>
                <a:ea typeface="Roboto"/>
                <a:cs typeface="Roboto"/>
                <a:sym typeface="Roboto"/>
              </a:endParaRPr>
            </a:p>
            <a:p>
              <a:pPr indent="-381000" lvl="0" marL="457200" rtl="0" algn="l">
                <a:lnSpc>
                  <a:spcPct val="115000"/>
                </a:lnSpc>
                <a:spcBef>
                  <a:spcPts val="0"/>
                </a:spcBef>
                <a:spcAft>
                  <a:spcPts val="0"/>
                </a:spcAft>
                <a:buClr>
                  <a:srgbClr val="FFFFFF"/>
                </a:buClr>
                <a:buSzPts val="2400"/>
                <a:buFont typeface="Roboto"/>
                <a:buChar char="●"/>
              </a:pPr>
              <a:r>
                <a:rPr lang="en-US" sz="2400">
                  <a:solidFill>
                    <a:srgbClr val="FFFFFF"/>
                  </a:solidFill>
                  <a:latin typeface="Roboto"/>
                  <a:ea typeface="Roboto"/>
                  <a:cs typeface="Roboto"/>
                  <a:sym typeface="Roboto"/>
                </a:rPr>
                <a:t>Traffic shape</a:t>
              </a:r>
              <a:endParaRPr sz="2400">
                <a:solidFill>
                  <a:srgbClr val="FFFFFF"/>
                </a:solidFill>
                <a:latin typeface="Roboto"/>
                <a:ea typeface="Roboto"/>
                <a:cs typeface="Roboto"/>
                <a:sym typeface="Roboto"/>
              </a:endParaRPr>
            </a:p>
            <a:p>
              <a:pPr indent="-381000" lvl="0" marL="457200" rtl="0" algn="l">
                <a:lnSpc>
                  <a:spcPct val="115000"/>
                </a:lnSpc>
                <a:spcBef>
                  <a:spcPts val="0"/>
                </a:spcBef>
                <a:spcAft>
                  <a:spcPts val="0"/>
                </a:spcAft>
                <a:buClr>
                  <a:srgbClr val="FFFFFF"/>
                </a:buClr>
                <a:buSzPts val="2400"/>
                <a:buFont typeface="Roboto"/>
                <a:buChar char="●"/>
              </a:pPr>
              <a:r>
                <a:rPr lang="en-US" sz="2400">
                  <a:solidFill>
                    <a:srgbClr val="FFFFFF"/>
                  </a:solidFill>
                  <a:latin typeface="Roboto"/>
                  <a:ea typeface="Roboto"/>
                  <a:cs typeface="Roboto"/>
                  <a:sym typeface="Roboto"/>
                </a:rPr>
                <a:t>Risk-Appetite</a:t>
              </a:r>
              <a:endParaRPr sz="2400">
                <a:solidFill>
                  <a:srgbClr val="FFFFFF"/>
                </a:solidFill>
                <a:latin typeface="Roboto"/>
                <a:ea typeface="Roboto"/>
                <a:cs typeface="Roboto"/>
                <a:sym typeface="Roboto"/>
              </a:endParaRPr>
            </a:p>
            <a:p>
              <a:pPr indent="0" lvl="0" marL="0" rtl="0" algn="l">
                <a:lnSpc>
                  <a:spcPct val="115000"/>
                </a:lnSpc>
                <a:spcBef>
                  <a:spcPts val="4300"/>
                </a:spcBef>
                <a:spcAft>
                  <a:spcPts val="0"/>
                </a:spcAft>
                <a:buNone/>
              </a:pPr>
              <a:r>
                <a:rPr lang="en-US" sz="2400" u="sng">
                  <a:solidFill>
                    <a:srgbClr val="FFFFFF"/>
                  </a:solidFill>
                  <a:latin typeface="Roboto"/>
                  <a:ea typeface="Roboto"/>
                  <a:cs typeface="Roboto"/>
                  <a:sym typeface="Roboto"/>
                </a:rPr>
                <a:t>Result:</a:t>
              </a:r>
              <a:endParaRPr sz="2400" u="sng">
                <a:solidFill>
                  <a:srgbClr val="FFFFFF"/>
                </a:solidFill>
                <a:latin typeface="Roboto"/>
                <a:ea typeface="Roboto"/>
                <a:cs typeface="Roboto"/>
                <a:sym typeface="Roboto"/>
              </a:endParaRPr>
            </a:p>
            <a:p>
              <a:pPr indent="0" lvl="0" marL="0" rtl="0" algn="l">
                <a:lnSpc>
                  <a:spcPct val="115000"/>
                </a:lnSpc>
                <a:spcBef>
                  <a:spcPts val="0"/>
                </a:spcBef>
                <a:spcAft>
                  <a:spcPts val="0"/>
                </a:spcAft>
                <a:buNone/>
              </a:pPr>
              <a:r>
                <a:rPr lang="en-US" sz="2400">
                  <a:solidFill>
                    <a:srgbClr val="FFFFFF"/>
                  </a:solidFill>
                  <a:latin typeface="Roboto"/>
                  <a:ea typeface="Roboto"/>
                  <a:cs typeface="Roboto"/>
                  <a:sym typeface="Roboto"/>
                </a:rPr>
                <a:t>A baseline configuration specific to customers needs</a:t>
              </a:r>
              <a:endParaRPr sz="2400">
                <a:solidFill>
                  <a:srgbClr val="FFFFFF"/>
                </a:solidFill>
                <a:latin typeface="Roboto"/>
                <a:ea typeface="Roboto"/>
                <a:cs typeface="Roboto"/>
                <a:sym typeface="Roboto"/>
              </a:endParaRPr>
            </a:p>
            <a:p>
              <a:pPr indent="0" lvl="0" marL="0" rtl="0" algn="l">
                <a:lnSpc>
                  <a:spcPct val="115000"/>
                </a:lnSpc>
                <a:spcBef>
                  <a:spcPts val="4300"/>
                </a:spcBef>
                <a:spcAft>
                  <a:spcPts val="0"/>
                </a:spcAft>
                <a:buNone/>
              </a:pPr>
              <a:r>
                <a:t/>
              </a:r>
              <a:endParaRPr sz="2400">
                <a:solidFill>
                  <a:srgbClr val="FFFFFF"/>
                </a:solidFill>
                <a:latin typeface="Roboto"/>
                <a:ea typeface="Roboto"/>
                <a:cs typeface="Roboto"/>
                <a:sym typeface="Roboto"/>
              </a:endParaRPr>
            </a:p>
            <a:p>
              <a:pPr indent="0" lvl="0" marL="0" rtl="0" algn="l">
                <a:lnSpc>
                  <a:spcPct val="115000"/>
                </a:lnSpc>
                <a:spcBef>
                  <a:spcPts val="4300"/>
                </a:spcBef>
                <a:spcAft>
                  <a:spcPts val="4300"/>
                </a:spcAft>
                <a:buNone/>
              </a:pPr>
              <a:r>
                <a:t/>
              </a:r>
              <a:endParaRPr sz="2400">
                <a:solidFill>
                  <a:srgbClr val="FFFFFF"/>
                </a:solidFill>
                <a:latin typeface="Roboto"/>
                <a:ea typeface="Roboto"/>
                <a:cs typeface="Roboto"/>
                <a:sym typeface="Roboto"/>
              </a:endParaRPr>
            </a:p>
          </p:txBody>
        </p:sp>
        <p:cxnSp>
          <p:nvCxnSpPr>
            <p:cNvPr id="317" name="Google Shape;317;g14cfbadc464_0_553"/>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grpSp>
        <p:nvGrpSpPr>
          <p:cNvPr id="318" name="Google Shape;318;g14cfbadc464_0_553"/>
          <p:cNvGrpSpPr/>
          <p:nvPr/>
        </p:nvGrpSpPr>
        <p:grpSpPr>
          <a:xfrm>
            <a:off x="1550" y="3381330"/>
            <a:ext cx="6096076" cy="10334926"/>
            <a:chOff x="0" y="2295575"/>
            <a:chExt cx="2286000" cy="2847950"/>
          </a:xfrm>
        </p:grpSpPr>
        <p:grpSp>
          <p:nvGrpSpPr>
            <p:cNvPr id="319" name="Google Shape;319;g14cfbadc464_0_553"/>
            <p:cNvGrpSpPr/>
            <p:nvPr/>
          </p:nvGrpSpPr>
          <p:grpSpPr>
            <a:xfrm>
              <a:off x="0" y="2295575"/>
              <a:ext cx="2286000" cy="2847950"/>
              <a:chOff x="0" y="2295575"/>
              <a:chExt cx="2286000" cy="2847950"/>
            </a:xfrm>
          </p:grpSpPr>
          <p:sp>
            <p:nvSpPr>
              <p:cNvPr id="320" name="Google Shape;320;g14cfbadc464_0_553"/>
              <p:cNvSpPr/>
              <p:nvPr/>
            </p:nvSpPr>
            <p:spPr>
              <a:xfrm>
                <a:off x="0" y="2823925"/>
                <a:ext cx="2286000" cy="2319600"/>
              </a:xfrm>
              <a:prstGeom prst="rect">
                <a:avLst/>
              </a:prstGeom>
              <a:solidFill>
                <a:srgbClr val="1B786E"/>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321" name="Google Shape;321;g14cfbadc464_0_553"/>
              <p:cNvSpPr/>
              <p:nvPr/>
            </p:nvSpPr>
            <p:spPr>
              <a:xfrm>
                <a:off x="0" y="2295575"/>
                <a:ext cx="2286000" cy="53700"/>
              </a:xfrm>
              <a:prstGeom prst="rect">
                <a:avLst/>
              </a:prstGeom>
              <a:solidFill>
                <a:srgbClr val="1B786E"/>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sp>
          <p:nvSpPr>
            <p:cNvPr id="322" name="Google Shape;322;g14cfbadc464_0_553"/>
            <p:cNvSpPr txBox="1"/>
            <p:nvPr/>
          </p:nvSpPr>
          <p:spPr>
            <a:xfrm>
              <a:off x="216288" y="2441107"/>
              <a:ext cx="1699200" cy="260400"/>
            </a:xfrm>
            <a:prstGeom prst="rect">
              <a:avLst/>
            </a:prstGeom>
            <a:noFill/>
            <a:ln>
              <a:noFill/>
            </a:ln>
          </p:spPr>
          <p:txBody>
            <a:bodyPr anchorCtr="0" anchor="t" bIns="243800" lIns="243800" spcFirstLastPara="1" rIns="243800" wrap="square" tIns="243800">
              <a:noAutofit/>
            </a:bodyPr>
            <a:lstStyle/>
            <a:p>
              <a:pPr indent="-400050" lvl="0" marL="457200" rtl="0" algn="l">
                <a:lnSpc>
                  <a:spcPct val="115000"/>
                </a:lnSpc>
                <a:spcBef>
                  <a:spcPts val="0"/>
                </a:spcBef>
                <a:spcAft>
                  <a:spcPts val="0"/>
                </a:spcAft>
                <a:buClr>
                  <a:srgbClr val="1B786E"/>
                </a:buClr>
                <a:buSzPts val="2700"/>
                <a:buFont typeface="Roboto"/>
                <a:buAutoNum type="arabicPeriod"/>
              </a:pPr>
              <a:r>
                <a:rPr lang="en-US" sz="2700">
                  <a:solidFill>
                    <a:srgbClr val="1B786E"/>
                  </a:solidFill>
                  <a:latin typeface="Roboto"/>
                  <a:ea typeface="Roboto"/>
                  <a:cs typeface="Roboto"/>
                  <a:sym typeface="Roboto"/>
                </a:rPr>
                <a:t>Standardized Testing</a:t>
              </a:r>
              <a:endParaRPr sz="2700">
                <a:solidFill>
                  <a:srgbClr val="1B786E"/>
                </a:solidFill>
                <a:latin typeface="Roboto"/>
                <a:ea typeface="Roboto"/>
                <a:cs typeface="Roboto"/>
                <a:sym typeface="Roboto"/>
              </a:endParaRPr>
            </a:p>
          </p:txBody>
        </p:sp>
        <p:sp>
          <p:nvSpPr>
            <p:cNvPr id="323" name="Google Shape;323;g14cfbadc464_0_553"/>
            <p:cNvSpPr txBox="1"/>
            <p:nvPr/>
          </p:nvSpPr>
          <p:spPr>
            <a:xfrm>
              <a:off x="216300" y="3050050"/>
              <a:ext cx="1853400" cy="7977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b="1" lang="en-US" sz="3200">
                  <a:solidFill>
                    <a:srgbClr val="FFFFFF"/>
                  </a:solidFill>
                  <a:latin typeface="Roboto"/>
                  <a:ea typeface="Roboto"/>
                  <a:cs typeface="Roboto"/>
                  <a:sym typeface="Roboto"/>
                </a:rPr>
                <a:t>Standardized Dataset and hardware testing in-cloud</a:t>
              </a:r>
              <a:endParaRPr b="1" sz="3200">
                <a:solidFill>
                  <a:srgbClr val="FFFFFF"/>
                </a:solidFill>
                <a:latin typeface="Roboto"/>
                <a:ea typeface="Roboto"/>
                <a:cs typeface="Roboto"/>
                <a:sym typeface="Roboto"/>
              </a:endParaRPr>
            </a:p>
            <a:p>
              <a:pPr indent="0" lvl="0" marL="0" rtl="0" algn="l">
                <a:spcBef>
                  <a:spcPts val="0"/>
                </a:spcBef>
                <a:spcAft>
                  <a:spcPts val="0"/>
                </a:spcAft>
                <a:buNone/>
              </a:pPr>
              <a:r>
                <a:t/>
              </a:r>
              <a:endParaRPr b="1" sz="3200">
                <a:solidFill>
                  <a:srgbClr val="FFFFFF"/>
                </a:solidFill>
                <a:latin typeface="Roboto"/>
                <a:ea typeface="Roboto"/>
                <a:cs typeface="Roboto"/>
                <a:sym typeface="Roboto"/>
              </a:endParaRPr>
            </a:p>
          </p:txBody>
        </p:sp>
        <p:sp>
          <p:nvSpPr>
            <p:cNvPr id="324" name="Google Shape;324;g14cfbadc464_0_553"/>
            <p:cNvSpPr txBox="1"/>
            <p:nvPr/>
          </p:nvSpPr>
          <p:spPr>
            <a:xfrm>
              <a:off x="216300" y="3896950"/>
              <a:ext cx="1853400" cy="996000"/>
            </a:xfrm>
            <a:prstGeom prst="rect">
              <a:avLst/>
            </a:prstGeom>
            <a:noFill/>
            <a:ln>
              <a:noFill/>
            </a:ln>
          </p:spPr>
          <p:txBody>
            <a:bodyPr anchorCtr="0" anchor="t" bIns="243800" lIns="243800" spcFirstLastPara="1" rIns="243800" wrap="square" tIns="243800">
              <a:noAutofit/>
            </a:bodyPr>
            <a:lstStyle/>
            <a:p>
              <a:pPr indent="-381000" lvl="0" marL="457200" rtl="0" algn="l">
                <a:lnSpc>
                  <a:spcPct val="115000"/>
                </a:lnSpc>
                <a:spcBef>
                  <a:spcPts val="0"/>
                </a:spcBef>
                <a:spcAft>
                  <a:spcPts val="0"/>
                </a:spcAft>
                <a:buClr>
                  <a:srgbClr val="FFFFFF"/>
                </a:buClr>
                <a:buSzPts val="2400"/>
                <a:buFont typeface="Roboto"/>
                <a:buChar char="●"/>
              </a:pPr>
              <a:r>
                <a:rPr lang="en-US" sz="2400">
                  <a:solidFill>
                    <a:srgbClr val="FFFFFF"/>
                  </a:solidFill>
                  <a:latin typeface="Roboto"/>
                  <a:ea typeface="Roboto"/>
                  <a:cs typeface="Roboto"/>
                  <a:sym typeface="Roboto"/>
                </a:rPr>
                <a:t>Develop mojaStack-IaC</a:t>
              </a:r>
              <a:endParaRPr sz="2400">
                <a:solidFill>
                  <a:srgbClr val="FFFFFF"/>
                </a:solidFill>
                <a:latin typeface="Roboto"/>
                <a:ea typeface="Roboto"/>
                <a:cs typeface="Roboto"/>
                <a:sym typeface="Roboto"/>
              </a:endParaRPr>
            </a:p>
            <a:p>
              <a:pPr indent="-381000" lvl="0" marL="457200" rtl="0" algn="l">
                <a:lnSpc>
                  <a:spcPct val="115000"/>
                </a:lnSpc>
                <a:spcBef>
                  <a:spcPts val="0"/>
                </a:spcBef>
                <a:spcAft>
                  <a:spcPts val="0"/>
                </a:spcAft>
                <a:buClr>
                  <a:srgbClr val="FFFFFF"/>
                </a:buClr>
                <a:buSzPts val="2400"/>
                <a:buFont typeface="Roboto"/>
                <a:buChar char="●"/>
              </a:pPr>
              <a:r>
                <a:rPr lang="en-US" sz="2400">
                  <a:solidFill>
                    <a:srgbClr val="FFFFFF"/>
                  </a:solidFill>
                  <a:latin typeface="Roboto"/>
                  <a:ea typeface="Roboto"/>
                  <a:cs typeface="Roboto"/>
                  <a:sym typeface="Roboto"/>
                </a:rPr>
                <a:t>Understand which components need to scale</a:t>
              </a:r>
              <a:endParaRPr sz="2400">
                <a:solidFill>
                  <a:srgbClr val="FFFFFF"/>
                </a:solidFill>
                <a:latin typeface="Roboto"/>
                <a:ea typeface="Roboto"/>
                <a:cs typeface="Roboto"/>
                <a:sym typeface="Roboto"/>
              </a:endParaRPr>
            </a:p>
            <a:p>
              <a:pPr indent="-381000" lvl="0" marL="457200" rtl="0" algn="l">
                <a:lnSpc>
                  <a:spcPct val="115000"/>
                </a:lnSpc>
                <a:spcBef>
                  <a:spcPts val="0"/>
                </a:spcBef>
                <a:spcAft>
                  <a:spcPts val="0"/>
                </a:spcAft>
                <a:buClr>
                  <a:srgbClr val="FFFFFF"/>
                </a:buClr>
                <a:buSzPts val="2400"/>
                <a:buFont typeface="Roboto"/>
                <a:buChar char="●"/>
              </a:pPr>
              <a:r>
                <a:rPr lang="en-US" sz="2400">
                  <a:solidFill>
                    <a:srgbClr val="FFFFFF"/>
                  </a:solidFill>
                  <a:latin typeface="Roboto"/>
                  <a:ea typeface="Roboto"/>
                  <a:cs typeface="Roboto"/>
                  <a:sym typeface="Roboto"/>
                </a:rPr>
                <a:t>See where bottlenecks are going to be.</a:t>
              </a:r>
              <a:endParaRPr sz="2400">
                <a:solidFill>
                  <a:srgbClr val="FFFFFF"/>
                </a:solidFill>
                <a:latin typeface="Roboto"/>
                <a:ea typeface="Roboto"/>
                <a:cs typeface="Roboto"/>
                <a:sym typeface="Roboto"/>
              </a:endParaRPr>
            </a:p>
            <a:p>
              <a:pPr indent="-381000" lvl="0" marL="457200" rtl="0" algn="l">
                <a:lnSpc>
                  <a:spcPct val="115000"/>
                </a:lnSpc>
                <a:spcBef>
                  <a:spcPts val="0"/>
                </a:spcBef>
                <a:spcAft>
                  <a:spcPts val="0"/>
                </a:spcAft>
                <a:buClr>
                  <a:srgbClr val="FFFFFF"/>
                </a:buClr>
                <a:buSzPts val="2400"/>
                <a:buFont typeface="Roboto"/>
                <a:buChar char="●"/>
              </a:pPr>
              <a:r>
                <a:rPr lang="en-US" sz="2400">
                  <a:solidFill>
                    <a:srgbClr val="FFFFFF"/>
                  </a:solidFill>
                  <a:latin typeface="Roboto"/>
                  <a:ea typeface="Roboto"/>
                  <a:cs typeface="Roboto"/>
                  <a:sym typeface="Roboto"/>
                </a:rPr>
                <a:t>Deliver a standardized configuration to feed into customer-specific depoyments</a:t>
              </a:r>
              <a:endParaRPr sz="2400">
                <a:solidFill>
                  <a:srgbClr val="FFFFFF"/>
                </a:solidFill>
                <a:latin typeface="Roboto"/>
                <a:ea typeface="Roboto"/>
                <a:cs typeface="Roboto"/>
                <a:sym typeface="Roboto"/>
              </a:endParaRPr>
            </a:p>
          </p:txBody>
        </p:sp>
        <p:cxnSp>
          <p:nvCxnSpPr>
            <p:cNvPr id="325" name="Google Shape;325;g14cfbadc464_0_553"/>
            <p:cNvCxnSpPr/>
            <p:nvPr/>
          </p:nvCxnSpPr>
          <p:spPr>
            <a:xfrm>
              <a:off x="2286000" y="2295575"/>
              <a:ext cx="0" cy="2837400"/>
            </a:xfrm>
            <a:prstGeom prst="straightConnector1">
              <a:avLst/>
            </a:prstGeom>
            <a:noFill/>
            <a:ln cap="flat" cmpd="sng" w="9525">
              <a:solidFill>
                <a:srgbClr val="83E3D9"/>
              </a:solidFill>
              <a:prstDash val="dot"/>
              <a:round/>
              <a:headEnd len="sm" w="sm" type="none"/>
              <a:tailEnd len="sm" w="sm" type="none"/>
            </a:ln>
          </p:spPr>
        </p:cxnSp>
      </p:grpSp>
      <p:sp>
        <p:nvSpPr>
          <p:cNvPr id="326" name="Google Shape;326;g14cfbadc464_0_553"/>
          <p:cNvSpPr/>
          <p:nvPr/>
        </p:nvSpPr>
        <p:spPr>
          <a:xfrm>
            <a:off x="4920700" y="4434025"/>
            <a:ext cx="959700" cy="905700"/>
          </a:xfrm>
          <a:prstGeom prst="ellipse">
            <a:avLst/>
          </a:prstGeom>
          <a:solidFill>
            <a:srgbClr val="FFFF00"/>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US" sz="1800"/>
              <a:t>Today</a:t>
            </a:r>
            <a:endParaRPr b="1" sz="1800"/>
          </a:p>
        </p:txBody>
      </p:sp>
      <p:sp>
        <p:nvSpPr>
          <p:cNvPr id="327" name="Google Shape;327;g14cfbadc464_0_553"/>
          <p:cNvSpPr/>
          <p:nvPr/>
        </p:nvSpPr>
        <p:spPr>
          <a:xfrm rot="10800000">
            <a:off x="5008450" y="5150525"/>
            <a:ext cx="784200" cy="662400"/>
          </a:xfrm>
          <a:prstGeom prst="triangle">
            <a:avLst>
              <a:gd fmla="val 50000" name="adj"/>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2"/>
          <p:cNvSpPr txBox="1"/>
          <p:nvPr>
            <p:ph type="title"/>
          </p:nvPr>
        </p:nvSpPr>
        <p:spPr>
          <a:xfrm>
            <a:off x="1676619" y="730251"/>
            <a:ext cx="1891431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Q &amp; A</a:t>
            </a:r>
            <a:endParaRPr/>
          </a:p>
        </p:txBody>
      </p:sp>
      <p:sp>
        <p:nvSpPr>
          <p:cNvPr id="333" name="Google Shape;333;p22"/>
          <p:cNvSpPr txBox="1"/>
          <p:nvPr>
            <p:ph idx="1" type="body"/>
          </p:nvPr>
        </p:nvSpPr>
        <p:spPr>
          <a:xfrm>
            <a:off x="1676619" y="3651250"/>
            <a:ext cx="21033938" cy="8702676"/>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Clr>
                <a:schemeClr val="dk1"/>
              </a:buClr>
              <a:buSzPts val="5600"/>
              <a:buChar char="•"/>
            </a:pPr>
            <a:r>
              <a:rPr lang="en-US"/>
              <a:t>Thank You for listening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7" name="Shape 337"/>
        <p:cNvGrpSpPr/>
        <p:nvPr/>
      </p:nvGrpSpPr>
      <p:grpSpPr>
        <a:xfrm>
          <a:off x="0" y="0"/>
          <a:ext cx="0" cy="0"/>
          <a:chOff x="0" y="0"/>
          <a:chExt cx="0" cy="0"/>
        </a:xfrm>
      </p:grpSpPr>
      <p:sp>
        <p:nvSpPr>
          <p:cNvPr id="338" name="Google Shape;338;p9"/>
          <p:cNvSpPr txBox="1"/>
          <p:nvPr>
            <p:ph type="title"/>
          </p:nvPr>
        </p:nvSpPr>
        <p:spPr>
          <a:xfrm>
            <a:off x="1676619" y="730251"/>
            <a:ext cx="1891431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Understanding Availability</a:t>
            </a:r>
            <a:endParaRPr/>
          </a:p>
        </p:txBody>
      </p:sp>
      <p:sp>
        <p:nvSpPr>
          <p:cNvPr id="339" name="Google Shape;339;p9"/>
          <p:cNvSpPr txBox="1"/>
          <p:nvPr/>
        </p:nvSpPr>
        <p:spPr>
          <a:xfrm>
            <a:off x="1676618" y="2719286"/>
            <a:ext cx="19572296" cy="900629"/>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7F7F7F"/>
              </a:buClr>
              <a:buSzPts val="5600"/>
              <a:buFont typeface="Arial"/>
              <a:buNone/>
            </a:pPr>
            <a:r>
              <a:rPr lang="en-US" sz="5600">
                <a:solidFill>
                  <a:srgbClr val="7F7F7F"/>
                </a:solidFill>
                <a:latin typeface="Arial"/>
                <a:ea typeface="Arial"/>
                <a:cs typeface="Arial"/>
                <a:sym typeface="Arial"/>
              </a:rPr>
              <a:t>Is N+1 enough:  Active + Active</a:t>
            </a:r>
            <a:endParaRPr/>
          </a:p>
          <a:p>
            <a:pPr indent="0" lvl="0" marL="0" marR="0" rtl="0" algn="l">
              <a:lnSpc>
                <a:spcPct val="90000"/>
              </a:lnSpc>
              <a:spcBef>
                <a:spcPts val="2000"/>
              </a:spcBef>
              <a:spcAft>
                <a:spcPts val="0"/>
              </a:spcAft>
              <a:buClr>
                <a:schemeClr val="dk1"/>
              </a:buClr>
              <a:buSzPts val="5600"/>
              <a:buFont typeface="Arial"/>
              <a:buNone/>
            </a:pPr>
            <a:r>
              <a:t/>
            </a:r>
            <a:endParaRPr sz="5600">
              <a:solidFill>
                <a:srgbClr val="7F7F7F"/>
              </a:solidFill>
              <a:latin typeface="Arial"/>
              <a:ea typeface="Arial"/>
              <a:cs typeface="Arial"/>
              <a:sym typeface="Arial"/>
            </a:endParaRPr>
          </a:p>
          <a:p>
            <a:pPr indent="-101600" lvl="0" marL="457200" marR="0" rtl="0" algn="l">
              <a:lnSpc>
                <a:spcPct val="90000"/>
              </a:lnSpc>
              <a:spcBef>
                <a:spcPts val="2000"/>
              </a:spcBef>
              <a:spcAft>
                <a:spcPts val="0"/>
              </a:spcAft>
              <a:buClr>
                <a:schemeClr val="dk1"/>
              </a:buClr>
              <a:buSzPts val="5600"/>
              <a:buFont typeface="Arial"/>
              <a:buNone/>
            </a:pPr>
            <a:r>
              <a:t/>
            </a:r>
            <a:endParaRPr sz="5600">
              <a:solidFill>
                <a:srgbClr val="7F7F7F"/>
              </a:solidFill>
              <a:latin typeface="Arial"/>
              <a:ea typeface="Arial"/>
              <a:cs typeface="Arial"/>
              <a:sym typeface="Arial"/>
            </a:endParaRPr>
          </a:p>
          <a:p>
            <a:pPr indent="-101600" lvl="0" marL="457200" marR="0" rtl="0" algn="l">
              <a:lnSpc>
                <a:spcPct val="90000"/>
              </a:lnSpc>
              <a:spcBef>
                <a:spcPts val="2000"/>
              </a:spcBef>
              <a:spcAft>
                <a:spcPts val="0"/>
              </a:spcAft>
              <a:buClr>
                <a:schemeClr val="dk1"/>
              </a:buClr>
              <a:buSzPts val="5600"/>
              <a:buFont typeface="Arial"/>
              <a:buNone/>
            </a:pPr>
            <a:r>
              <a:t/>
            </a:r>
            <a:endParaRPr sz="5600">
              <a:solidFill>
                <a:srgbClr val="7F7F7F"/>
              </a:solidFill>
              <a:latin typeface="Arial"/>
              <a:ea typeface="Arial"/>
              <a:cs typeface="Arial"/>
              <a:sym typeface="Arial"/>
            </a:endParaRPr>
          </a:p>
          <a:p>
            <a:pPr indent="-101600" lvl="0" marL="457200" marR="0" rtl="0" algn="l">
              <a:lnSpc>
                <a:spcPct val="90000"/>
              </a:lnSpc>
              <a:spcBef>
                <a:spcPts val="2000"/>
              </a:spcBef>
              <a:spcAft>
                <a:spcPts val="0"/>
              </a:spcAft>
              <a:buClr>
                <a:schemeClr val="dk1"/>
              </a:buClr>
              <a:buSzPts val="5600"/>
              <a:buFont typeface="Arial"/>
              <a:buNone/>
            </a:pPr>
            <a:r>
              <a:t/>
            </a:r>
            <a:endParaRPr sz="5600">
              <a:solidFill>
                <a:srgbClr val="7F7F7F"/>
              </a:solidFill>
              <a:latin typeface="Arial"/>
              <a:ea typeface="Arial"/>
              <a:cs typeface="Arial"/>
              <a:sym typeface="Arial"/>
            </a:endParaRPr>
          </a:p>
          <a:p>
            <a:pPr indent="-101600" lvl="0" marL="457200" marR="0" rtl="0" algn="l">
              <a:lnSpc>
                <a:spcPct val="90000"/>
              </a:lnSpc>
              <a:spcBef>
                <a:spcPts val="2000"/>
              </a:spcBef>
              <a:spcAft>
                <a:spcPts val="0"/>
              </a:spcAft>
              <a:buClr>
                <a:schemeClr val="dk1"/>
              </a:buClr>
              <a:buSzPts val="5600"/>
              <a:buFont typeface="Arial"/>
              <a:buNone/>
            </a:pPr>
            <a:r>
              <a:t/>
            </a:r>
            <a:endParaRPr sz="5600">
              <a:solidFill>
                <a:srgbClr val="7F7F7F"/>
              </a:solidFill>
              <a:latin typeface="Arial"/>
              <a:ea typeface="Arial"/>
              <a:cs typeface="Arial"/>
              <a:sym typeface="Arial"/>
            </a:endParaRPr>
          </a:p>
          <a:p>
            <a:pPr indent="-101600" lvl="0" marL="457200" marR="0" rtl="0" algn="l">
              <a:lnSpc>
                <a:spcPct val="90000"/>
              </a:lnSpc>
              <a:spcBef>
                <a:spcPts val="2000"/>
              </a:spcBef>
              <a:spcAft>
                <a:spcPts val="0"/>
              </a:spcAft>
              <a:buClr>
                <a:schemeClr val="dk1"/>
              </a:buClr>
              <a:buSzPts val="5600"/>
              <a:buFont typeface="Arial"/>
              <a:buNone/>
            </a:pPr>
            <a:r>
              <a:t/>
            </a:r>
            <a:endParaRPr sz="5600">
              <a:solidFill>
                <a:srgbClr val="7F7F7F"/>
              </a:solidFill>
              <a:latin typeface="Arial"/>
              <a:ea typeface="Arial"/>
              <a:cs typeface="Arial"/>
              <a:sym typeface="Arial"/>
            </a:endParaRPr>
          </a:p>
          <a:p>
            <a:pPr indent="-101600" lvl="0" marL="457200" marR="0" rtl="0" algn="l">
              <a:lnSpc>
                <a:spcPct val="90000"/>
              </a:lnSpc>
              <a:spcBef>
                <a:spcPts val="2000"/>
              </a:spcBef>
              <a:spcAft>
                <a:spcPts val="0"/>
              </a:spcAft>
              <a:buClr>
                <a:schemeClr val="dk1"/>
              </a:buClr>
              <a:buSzPts val="5600"/>
              <a:buFont typeface="Arial"/>
              <a:buNone/>
            </a:pPr>
            <a:r>
              <a:t/>
            </a:r>
            <a:endParaRPr sz="5600">
              <a:solidFill>
                <a:srgbClr val="7F7F7F"/>
              </a:solidFill>
              <a:latin typeface="Arial"/>
              <a:ea typeface="Arial"/>
              <a:cs typeface="Arial"/>
              <a:sym typeface="Arial"/>
            </a:endParaRPr>
          </a:p>
        </p:txBody>
      </p:sp>
      <p:sp>
        <p:nvSpPr>
          <p:cNvPr id="340" name="Google Shape;340;p9"/>
          <p:cNvSpPr txBox="1"/>
          <p:nvPr/>
        </p:nvSpPr>
        <p:spPr>
          <a:xfrm>
            <a:off x="1799771" y="4194629"/>
            <a:ext cx="11103900" cy="8496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600" u="sng">
                <a:solidFill>
                  <a:schemeClr val="dk1"/>
                </a:solidFill>
                <a:latin typeface="Arial"/>
                <a:ea typeface="Arial"/>
                <a:cs typeface="Arial"/>
                <a:sym typeface="Arial"/>
              </a:rPr>
              <a:t>Under Normal Operation</a:t>
            </a:r>
            <a:endParaRPr sz="1600"/>
          </a:p>
          <a:p>
            <a:pPr indent="-355600" lvl="0" marL="342900" marR="0" rtl="0" algn="l">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Every transaction must wait for replication (issues in one DC may still affect the other).</a:t>
            </a:r>
            <a:endParaRPr sz="1600"/>
          </a:p>
          <a:p>
            <a:pPr indent="-355600" lvl="0" marL="342900" marR="0" rtl="0" algn="l">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Maintenance requires pausing replication </a:t>
            </a:r>
            <a:r>
              <a:rPr b="1" lang="en-US" sz="2600">
                <a:solidFill>
                  <a:schemeClr val="dk1"/>
                </a:solidFill>
                <a:latin typeface="Arial"/>
                <a:ea typeface="Arial"/>
                <a:cs typeface="Arial"/>
                <a:sym typeface="Arial"/>
              </a:rPr>
              <a:t>and</a:t>
            </a:r>
            <a:r>
              <a:rPr lang="en-US" sz="2600">
                <a:solidFill>
                  <a:schemeClr val="dk1"/>
                </a:solidFill>
                <a:latin typeface="Arial"/>
                <a:ea typeface="Arial"/>
                <a:cs typeface="Arial"/>
                <a:sym typeface="Arial"/>
              </a:rPr>
              <a:t> incoming traffic to target DC.</a:t>
            </a:r>
            <a:endParaRPr sz="1600"/>
          </a:p>
          <a:p>
            <a:pPr indent="-355600" lvl="0" marL="342900" marR="0" rtl="0" algn="l">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50% of each DC must be reserved for peak transaction flow.</a:t>
            </a:r>
            <a:endParaRPr sz="1600"/>
          </a:p>
          <a:p>
            <a:pPr indent="-355600" lvl="0" marL="342900" marR="0" rtl="0" algn="l">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Failover must be tested often.</a:t>
            </a:r>
            <a:endParaRPr sz="1600"/>
          </a:p>
          <a:p>
            <a:pPr indent="0" lvl="0" marL="0" marR="0" rtl="0" algn="l">
              <a:spcBef>
                <a:spcPts val="0"/>
              </a:spcBef>
              <a:spcAft>
                <a:spcPts val="0"/>
              </a:spcAft>
              <a:buNone/>
            </a:pPr>
            <a:r>
              <a:t/>
            </a:r>
            <a:endParaRPr sz="2600">
              <a:solidFill>
                <a:schemeClr val="dk1"/>
              </a:solidFill>
              <a:latin typeface="Arial"/>
              <a:ea typeface="Arial"/>
              <a:cs typeface="Arial"/>
              <a:sym typeface="Arial"/>
            </a:endParaRPr>
          </a:p>
          <a:p>
            <a:pPr indent="0" lvl="0" marL="0" marR="0" rtl="0" algn="l">
              <a:spcBef>
                <a:spcPts val="0"/>
              </a:spcBef>
              <a:spcAft>
                <a:spcPts val="0"/>
              </a:spcAft>
              <a:buNone/>
            </a:pPr>
            <a:r>
              <a:rPr b="1" lang="en-US" sz="2600" u="sng">
                <a:solidFill>
                  <a:schemeClr val="dk1"/>
                </a:solidFill>
                <a:latin typeface="Arial"/>
                <a:ea typeface="Arial"/>
                <a:cs typeface="Arial"/>
                <a:sym typeface="Arial"/>
              </a:rPr>
              <a:t>During a controlled failover</a:t>
            </a:r>
            <a:endParaRPr sz="1600"/>
          </a:p>
          <a:p>
            <a:pPr indent="-355600" lvl="0" marL="342900" marR="0" rtl="0" algn="l">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No interruption to transaction traffic – DC ‘drains’ inbound connections.</a:t>
            </a:r>
            <a:endParaRPr sz="1600"/>
          </a:p>
          <a:p>
            <a:pPr indent="-355600" lvl="0" marL="342900" marR="0" rtl="0" algn="l">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In-Flight transactions will finish.</a:t>
            </a:r>
            <a:endParaRPr sz="1600"/>
          </a:p>
          <a:p>
            <a:pPr indent="-355600" lvl="0" marL="342900" marR="0" rtl="0" algn="l">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Best performed during periods of low-throughput.</a:t>
            </a:r>
            <a:endParaRPr sz="1600"/>
          </a:p>
          <a:p>
            <a:pPr indent="0" lvl="0" marL="0" marR="0" rtl="0" algn="l">
              <a:spcBef>
                <a:spcPts val="0"/>
              </a:spcBef>
              <a:spcAft>
                <a:spcPts val="0"/>
              </a:spcAft>
              <a:buNone/>
            </a:pPr>
            <a:r>
              <a:t/>
            </a:r>
            <a:endParaRPr sz="2600">
              <a:solidFill>
                <a:schemeClr val="dk1"/>
              </a:solidFill>
              <a:latin typeface="Arial"/>
              <a:ea typeface="Arial"/>
              <a:cs typeface="Arial"/>
              <a:sym typeface="Arial"/>
            </a:endParaRPr>
          </a:p>
          <a:p>
            <a:pPr indent="0" lvl="0" marL="0" marR="0" rtl="0" algn="l">
              <a:spcBef>
                <a:spcPts val="0"/>
              </a:spcBef>
              <a:spcAft>
                <a:spcPts val="0"/>
              </a:spcAft>
              <a:buNone/>
            </a:pPr>
            <a:r>
              <a:t/>
            </a:r>
            <a:endParaRPr sz="2600">
              <a:solidFill>
                <a:schemeClr val="dk1"/>
              </a:solidFill>
              <a:latin typeface="Arial"/>
              <a:ea typeface="Arial"/>
              <a:cs typeface="Arial"/>
              <a:sym typeface="Arial"/>
            </a:endParaRPr>
          </a:p>
          <a:p>
            <a:pPr indent="0" lvl="0" marL="0" marR="0" rtl="0" algn="l">
              <a:spcBef>
                <a:spcPts val="0"/>
              </a:spcBef>
              <a:spcAft>
                <a:spcPts val="0"/>
              </a:spcAft>
              <a:buNone/>
            </a:pPr>
            <a:r>
              <a:rPr b="1" lang="en-US" sz="2600" u="sng">
                <a:solidFill>
                  <a:schemeClr val="dk1"/>
                </a:solidFill>
                <a:latin typeface="Arial"/>
                <a:ea typeface="Arial"/>
                <a:cs typeface="Arial"/>
                <a:sym typeface="Arial"/>
              </a:rPr>
              <a:t>During an uncontrolled failover</a:t>
            </a:r>
            <a:endParaRPr sz="1600"/>
          </a:p>
          <a:p>
            <a:pPr indent="-355600" lvl="0" marL="342900" marR="0" rtl="0" algn="l">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In-Flight transactions to failed DC will be lost.</a:t>
            </a:r>
            <a:endParaRPr sz="1600"/>
          </a:p>
          <a:p>
            <a:pPr indent="-355600" lvl="0" marL="342900" marR="0" rtl="0" algn="l">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In-Flight transactions to healthy DC will pause.</a:t>
            </a:r>
            <a:endParaRPr sz="1600"/>
          </a:p>
          <a:p>
            <a:pPr indent="-355600" lvl="0" marL="342900" marR="0" rtl="0" algn="l">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Likely to require </a:t>
            </a:r>
            <a:r>
              <a:rPr b="1" lang="en-US" sz="2600">
                <a:solidFill>
                  <a:schemeClr val="dk1"/>
                </a:solidFill>
                <a:latin typeface="Arial"/>
                <a:ea typeface="Arial"/>
                <a:cs typeface="Arial"/>
                <a:sym typeface="Arial"/>
              </a:rPr>
              <a:t>Manual Failover</a:t>
            </a:r>
            <a:r>
              <a:rPr lang="en-US" sz="2600">
                <a:solidFill>
                  <a:schemeClr val="dk1"/>
                </a:solidFill>
              </a:rPr>
              <a:t>.</a:t>
            </a:r>
            <a:endParaRPr sz="1600"/>
          </a:p>
          <a:p>
            <a:pPr indent="-355600" lvl="0" marL="342900" marR="0" rtl="0" algn="l">
              <a:spcBef>
                <a:spcPts val="0"/>
              </a:spcBef>
              <a:spcAft>
                <a:spcPts val="0"/>
              </a:spcAft>
              <a:buClr>
                <a:srgbClr val="C52E02"/>
              </a:buClr>
              <a:buSzPts val="2600"/>
              <a:buFont typeface="Arial"/>
              <a:buChar char="•"/>
            </a:pPr>
            <a:r>
              <a:rPr lang="en-US" sz="2600">
                <a:solidFill>
                  <a:srgbClr val="C52E02"/>
                </a:solidFill>
                <a:latin typeface="Arial"/>
                <a:ea typeface="Arial"/>
                <a:cs typeface="Arial"/>
                <a:sym typeface="Arial"/>
              </a:rPr>
              <a:t>Significant Risk of ‘Active-Active Split-Brain’.</a:t>
            </a:r>
            <a:endParaRPr sz="1600"/>
          </a:p>
          <a:p>
            <a:pPr indent="0" lvl="0" marL="0" marR="0" rtl="0" algn="l">
              <a:spcBef>
                <a:spcPts val="0"/>
              </a:spcBef>
              <a:spcAft>
                <a:spcPts val="0"/>
              </a:spcAft>
              <a:buNone/>
            </a:pPr>
            <a:r>
              <a:t/>
            </a:r>
            <a:endParaRPr sz="2600">
              <a:solidFill>
                <a:schemeClr val="dk1"/>
              </a:solidFill>
              <a:latin typeface="Arial"/>
              <a:ea typeface="Arial"/>
              <a:cs typeface="Arial"/>
              <a:sym typeface="Arial"/>
            </a:endParaRPr>
          </a:p>
          <a:p>
            <a:pPr indent="0" lvl="0" marL="0" marR="0" rtl="0" algn="l">
              <a:spcBef>
                <a:spcPts val="0"/>
              </a:spcBef>
              <a:spcAft>
                <a:spcPts val="0"/>
              </a:spcAft>
              <a:buNone/>
            </a:pPr>
            <a:r>
              <a:t/>
            </a:r>
            <a:endParaRPr sz="2600">
              <a:solidFill>
                <a:schemeClr val="dk1"/>
              </a:solidFill>
              <a:latin typeface="Arial"/>
              <a:ea typeface="Arial"/>
              <a:cs typeface="Arial"/>
              <a:sym typeface="Arial"/>
            </a:endParaRPr>
          </a:p>
        </p:txBody>
      </p:sp>
      <p:pic>
        <p:nvPicPr>
          <p:cNvPr id="341" name="Google Shape;341;p9"/>
          <p:cNvPicPr preferRelativeResize="0"/>
          <p:nvPr/>
        </p:nvPicPr>
        <p:blipFill>
          <a:blip r:embed="rId3">
            <a:alphaModFix/>
          </a:blip>
          <a:stretch>
            <a:fillRect/>
          </a:stretch>
        </p:blipFill>
        <p:spPr>
          <a:xfrm>
            <a:off x="13056050" y="3960600"/>
            <a:ext cx="9236699" cy="9603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5" name="Shape 345"/>
        <p:cNvGrpSpPr/>
        <p:nvPr/>
      </p:nvGrpSpPr>
      <p:grpSpPr>
        <a:xfrm>
          <a:off x="0" y="0"/>
          <a:ext cx="0" cy="0"/>
          <a:chOff x="0" y="0"/>
          <a:chExt cx="0" cy="0"/>
        </a:xfrm>
      </p:grpSpPr>
      <p:sp>
        <p:nvSpPr>
          <p:cNvPr id="346" name="Google Shape;346;g14cfbadc464_0_36"/>
          <p:cNvSpPr txBox="1"/>
          <p:nvPr>
            <p:ph type="title"/>
          </p:nvPr>
        </p:nvSpPr>
        <p:spPr>
          <a:xfrm>
            <a:off x="1676619" y="730251"/>
            <a:ext cx="18914400" cy="26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Understanding Availability</a:t>
            </a:r>
            <a:endParaRPr/>
          </a:p>
        </p:txBody>
      </p:sp>
      <p:sp>
        <p:nvSpPr>
          <p:cNvPr id="347" name="Google Shape;347;g14cfbadc464_0_36"/>
          <p:cNvSpPr txBox="1"/>
          <p:nvPr/>
        </p:nvSpPr>
        <p:spPr>
          <a:xfrm>
            <a:off x="1676618" y="2719286"/>
            <a:ext cx="19572300" cy="9006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rgbClr val="7F7F7F"/>
              </a:buClr>
              <a:buSzPts val="1400"/>
              <a:buFont typeface="Arial"/>
              <a:buNone/>
            </a:pPr>
            <a:r>
              <a:rPr lang="en-US" sz="5600">
                <a:solidFill>
                  <a:srgbClr val="7F7F7F"/>
                </a:solidFill>
                <a:latin typeface="Arial"/>
                <a:ea typeface="Arial"/>
                <a:cs typeface="Arial"/>
                <a:sym typeface="Arial"/>
              </a:rPr>
              <a:t>Is N+1 enough:  Active + Active + Active?</a:t>
            </a:r>
            <a:endParaRPr sz="5600">
              <a:solidFill>
                <a:srgbClr val="7F7F7F"/>
              </a:solidFill>
              <a:latin typeface="Arial"/>
              <a:ea typeface="Arial"/>
              <a:cs typeface="Arial"/>
              <a:sym typeface="Arial"/>
            </a:endParaRPr>
          </a:p>
          <a:p>
            <a:pPr indent="-101600" lvl="0" marL="457200" marR="0" rtl="0" algn="l">
              <a:lnSpc>
                <a:spcPct val="70000"/>
              </a:lnSpc>
              <a:spcBef>
                <a:spcPts val="2000"/>
              </a:spcBef>
              <a:spcAft>
                <a:spcPts val="0"/>
              </a:spcAft>
              <a:buClr>
                <a:schemeClr val="dk1"/>
              </a:buClr>
              <a:buSzPts val="1400"/>
              <a:buFont typeface="Arial"/>
              <a:buNone/>
            </a:pPr>
            <a:r>
              <a:t/>
            </a:r>
            <a:endParaRPr sz="5600">
              <a:solidFill>
                <a:srgbClr val="7F7F7F"/>
              </a:solidFill>
              <a:latin typeface="Arial"/>
              <a:ea typeface="Arial"/>
              <a:cs typeface="Arial"/>
              <a:sym typeface="Arial"/>
            </a:endParaRPr>
          </a:p>
          <a:p>
            <a:pPr indent="-101600" lvl="0" marL="457200" marR="0" rtl="0" algn="l">
              <a:lnSpc>
                <a:spcPct val="70000"/>
              </a:lnSpc>
              <a:spcBef>
                <a:spcPts val="2000"/>
              </a:spcBef>
              <a:spcAft>
                <a:spcPts val="0"/>
              </a:spcAft>
              <a:buClr>
                <a:schemeClr val="dk1"/>
              </a:buClr>
              <a:buSzPts val="1400"/>
              <a:buFont typeface="Arial"/>
              <a:buNone/>
            </a:pPr>
            <a:r>
              <a:t/>
            </a:r>
            <a:endParaRPr sz="5600">
              <a:solidFill>
                <a:srgbClr val="7F7F7F"/>
              </a:solidFill>
              <a:latin typeface="Arial"/>
              <a:ea typeface="Arial"/>
              <a:cs typeface="Arial"/>
              <a:sym typeface="Arial"/>
            </a:endParaRPr>
          </a:p>
          <a:p>
            <a:pPr indent="-101600" lvl="0" marL="457200" marR="0" rtl="0" algn="l">
              <a:lnSpc>
                <a:spcPct val="70000"/>
              </a:lnSpc>
              <a:spcBef>
                <a:spcPts val="2000"/>
              </a:spcBef>
              <a:spcAft>
                <a:spcPts val="0"/>
              </a:spcAft>
              <a:buClr>
                <a:schemeClr val="dk1"/>
              </a:buClr>
              <a:buSzPts val="1400"/>
              <a:buFont typeface="Arial"/>
              <a:buNone/>
            </a:pPr>
            <a:r>
              <a:t/>
            </a:r>
            <a:endParaRPr sz="5600">
              <a:solidFill>
                <a:srgbClr val="7F7F7F"/>
              </a:solidFill>
              <a:latin typeface="Arial"/>
              <a:ea typeface="Arial"/>
              <a:cs typeface="Arial"/>
              <a:sym typeface="Arial"/>
            </a:endParaRPr>
          </a:p>
          <a:p>
            <a:pPr indent="-101600" lvl="0" marL="457200" marR="0" rtl="0" algn="l">
              <a:lnSpc>
                <a:spcPct val="70000"/>
              </a:lnSpc>
              <a:spcBef>
                <a:spcPts val="2000"/>
              </a:spcBef>
              <a:spcAft>
                <a:spcPts val="0"/>
              </a:spcAft>
              <a:buClr>
                <a:schemeClr val="dk1"/>
              </a:buClr>
              <a:buSzPts val="1400"/>
              <a:buFont typeface="Arial"/>
              <a:buNone/>
            </a:pPr>
            <a:r>
              <a:t/>
            </a:r>
            <a:endParaRPr sz="5600">
              <a:solidFill>
                <a:srgbClr val="7F7F7F"/>
              </a:solidFill>
              <a:latin typeface="Arial"/>
              <a:ea typeface="Arial"/>
              <a:cs typeface="Arial"/>
              <a:sym typeface="Arial"/>
            </a:endParaRPr>
          </a:p>
          <a:p>
            <a:pPr indent="-101600" lvl="0" marL="457200" marR="0" rtl="0" algn="l">
              <a:lnSpc>
                <a:spcPct val="70000"/>
              </a:lnSpc>
              <a:spcBef>
                <a:spcPts val="2000"/>
              </a:spcBef>
              <a:spcAft>
                <a:spcPts val="0"/>
              </a:spcAft>
              <a:buClr>
                <a:schemeClr val="dk1"/>
              </a:buClr>
              <a:buSzPts val="1400"/>
              <a:buFont typeface="Arial"/>
              <a:buNone/>
            </a:pPr>
            <a:r>
              <a:t/>
            </a:r>
            <a:endParaRPr sz="5600">
              <a:solidFill>
                <a:srgbClr val="7F7F7F"/>
              </a:solidFill>
              <a:latin typeface="Arial"/>
              <a:ea typeface="Arial"/>
              <a:cs typeface="Arial"/>
              <a:sym typeface="Arial"/>
            </a:endParaRPr>
          </a:p>
          <a:p>
            <a:pPr indent="-101600" lvl="0" marL="457200" marR="0" rtl="0" algn="l">
              <a:lnSpc>
                <a:spcPct val="70000"/>
              </a:lnSpc>
              <a:spcBef>
                <a:spcPts val="2000"/>
              </a:spcBef>
              <a:spcAft>
                <a:spcPts val="0"/>
              </a:spcAft>
              <a:buClr>
                <a:schemeClr val="dk1"/>
              </a:buClr>
              <a:buSzPts val="1400"/>
              <a:buFont typeface="Arial"/>
              <a:buNone/>
            </a:pPr>
            <a:r>
              <a:t/>
            </a:r>
            <a:endParaRPr sz="5600">
              <a:solidFill>
                <a:srgbClr val="7F7F7F"/>
              </a:solidFill>
              <a:latin typeface="Arial"/>
              <a:ea typeface="Arial"/>
              <a:cs typeface="Arial"/>
              <a:sym typeface="Arial"/>
            </a:endParaRPr>
          </a:p>
        </p:txBody>
      </p:sp>
      <p:sp>
        <p:nvSpPr>
          <p:cNvPr id="348" name="Google Shape;348;g14cfbadc464_0_36"/>
          <p:cNvSpPr txBox="1"/>
          <p:nvPr/>
        </p:nvSpPr>
        <p:spPr>
          <a:xfrm>
            <a:off x="1762250" y="7708025"/>
            <a:ext cx="9715800" cy="5141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600" u="sng">
                <a:solidFill>
                  <a:schemeClr val="dk1"/>
                </a:solidFill>
              </a:rPr>
              <a:t>During a network partition:</a:t>
            </a:r>
            <a:endParaRPr sz="1600"/>
          </a:p>
          <a:p>
            <a:pPr indent="-355600" lvl="0" marL="342900" marR="0" rtl="0" algn="l">
              <a:spcBef>
                <a:spcPts val="0"/>
              </a:spcBef>
              <a:spcAft>
                <a:spcPts val="0"/>
              </a:spcAft>
              <a:buClr>
                <a:schemeClr val="dk1"/>
              </a:buClr>
              <a:buSzPts val="2600"/>
              <a:buFont typeface="Arial"/>
              <a:buChar char="•"/>
            </a:pPr>
            <a:r>
              <a:rPr lang="en-US" sz="2600">
                <a:solidFill>
                  <a:schemeClr val="dk1"/>
                </a:solidFill>
              </a:rPr>
              <a:t>All 3DCs can see 1 other DC.    </a:t>
            </a:r>
            <a:endParaRPr sz="2600">
              <a:solidFill>
                <a:schemeClr val="dk1"/>
              </a:solidFill>
            </a:endParaRPr>
          </a:p>
          <a:p>
            <a:pPr indent="-393700" lvl="1" marL="914400" marR="0" rtl="0" algn="l">
              <a:spcBef>
                <a:spcPts val="0"/>
              </a:spcBef>
              <a:spcAft>
                <a:spcPts val="0"/>
              </a:spcAft>
              <a:buClr>
                <a:schemeClr val="dk1"/>
              </a:buClr>
              <a:buSzPts val="2600"/>
              <a:buFont typeface="Arial"/>
              <a:buChar char="○"/>
            </a:pPr>
            <a:r>
              <a:rPr lang="en-US" sz="2600">
                <a:solidFill>
                  <a:schemeClr val="dk1"/>
                </a:solidFill>
              </a:rPr>
              <a:t>1DC can see 2DCs.  </a:t>
            </a:r>
            <a:endParaRPr sz="2600">
              <a:solidFill>
                <a:schemeClr val="dk1"/>
              </a:solidFill>
            </a:endParaRPr>
          </a:p>
          <a:p>
            <a:pPr indent="0" lvl="0" marL="914400" marR="0" rtl="0" algn="l">
              <a:spcBef>
                <a:spcPts val="0"/>
              </a:spcBef>
              <a:spcAft>
                <a:spcPts val="0"/>
              </a:spcAft>
              <a:buNone/>
            </a:pPr>
            <a:r>
              <a:rPr lang="en-US" sz="2600">
                <a:solidFill>
                  <a:schemeClr val="dk1"/>
                </a:solidFill>
              </a:rPr>
              <a:t>  </a:t>
            </a:r>
            <a:endParaRPr sz="2600">
              <a:solidFill>
                <a:schemeClr val="dk1"/>
              </a:solidFill>
            </a:endParaRPr>
          </a:p>
          <a:p>
            <a:pPr indent="-355600" lvl="0" marL="342900" marR="0" rtl="0" algn="l">
              <a:spcBef>
                <a:spcPts val="0"/>
              </a:spcBef>
              <a:spcAft>
                <a:spcPts val="0"/>
              </a:spcAft>
              <a:buClr>
                <a:schemeClr val="dk1"/>
              </a:buClr>
              <a:buSzPts val="2600"/>
              <a:buChar char="•"/>
            </a:pPr>
            <a:r>
              <a:rPr lang="en-US" sz="2600">
                <a:solidFill>
                  <a:schemeClr val="dk1"/>
                </a:solidFill>
              </a:rPr>
              <a:t>Replication between all 3 DCs continues.</a:t>
            </a:r>
            <a:endParaRPr sz="2600">
              <a:solidFill>
                <a:schemeClr val="dk1"/>
              </a:solidFill>
            </a:endParaRPr>
          </a:p>
          <a:p>
            <a:pPr indent="0" lvl="0" marL="457200" marR="0" rtl="0" algn="l">
              <a:spcBef>
                <a:spcPts val="0"/>
              </a:spcBef>
              <a:spcAft>
                <a:spcPts val="0"/>
              </a:spcAft>
              <a:buNone/>
            </a:pPr>
            <a:r>
              <a:t/>
            </a:r>
            <a:endParaRPr sz="2600">
              <a:solidFill>
                <a:schemeClr val="dk1"/>
              </a:solidFill>
            </a:endParaRPr>
          </a:p>
          <a:p>
            <a:pPr indent="-355600" lvl="0" marL="342900" marR="0" rtl="0" algn="l">
              <a:spcBef>
                <a:spcPts val="0"/>
              </a:spcBef>
              <a:spcAft>
                <a:spcPts val="0"/>
              </a:spcAft>
              <a:buClr>
                <a:schemeClr val="dk1"/>
              </a:buClr>
              <a:buSzPts val="2600"/>
              <a:buChar char="•"/>
            </a:pPr>
            <a:r>
              <a:rPr lang="en-US" sz="2600">
                <a:solidFill>
                  <a:schemeClr val="dk1"/>
                </a:solidFill>
              </a:rPr>
              <a:t>Any DC with one connection will respect the mastering decision of its partner DC, which will have two connections.</a:t>
            </a:r>
            <a:endParaRPr sz="2600">
              <a:solidFill>
                <a:schemeClr val="dk1"/>
              </a:solidFill>
            </a:endParaRPr>
          </a:p>
          <a:p>
            <a:pPr indent="0" lvl="0" marL="457200" marR="0" rtl="0" algn="l">
              <a:spcBef>
                <a:spcPts val="0"/>
              </a:spcBef>
              <a:spcAft>
                <a:spcPts val="0"/>
              </a:spcAft>
              <a:buNone/>
            </a:pPr>
            <a:r>
              <a:t/>
            </a:r>
            <a:endParaRPr sz="2600">
              <a:solidFill>
                <a:schemeClr val="dk1"/>
              </a:solidFill>
            </a:endParaRPr>
          </a:p>
          <a:p>
            <a:pPr indent="-355600" lvl="0" marL="342900" marR="0" rtl="0" algn="l">
              <a:spcBef>
                <a:spcPts val="0"/>
              </a:spcBef>
              <a:spcAft>
                <a:spcPts val="0"/>
              </a:spcAft>
              <a:buClr>
                <a:schemeClr val="dk1"/>
              </a:buClr>
              <a:buSzPts val="2600"/>
              <a:buChar char="•"/>
            </a:pPr>
            <a:r>
              <a:rPr lang="en-US" sz="2600">
                <a:solidFill>
                  <a:schemeClr val="dk1"/>
                </a:solidFill>
              </a:rPr>
              <a:t>Performance need not be impacted.</a:t>
            </a:r>
            <a:endParaRPr sz="2600">
              <a:solidFill>
                <a:schemeClr val="dk1"/>
              </a:solidFill>
            </a:endParaRPr>
          </a:p>
          <a:p>
            <a:pPr indent="0" lvl="0" marL="0" marR="0" rtl="0" algn="l">
              <a:spcBef>
                <a:spcPts val="0"/>
              </a:spcBef>
              <a:spcAft>
                <a:spcPts val="0"/>
              </a:spcAft>
              <a:buNone/>
            </a:pPr>
            <a:r>
              <a:t/>
            </a:r>
            <a:endParaRPr sz="1600"/>
          </a:p>
          <a:p>
            <a:pPr indent="0" lvl="0" marL="0" marR="0" rtl="0" algn="l">
              <a:spcBef>
                <a:spcPts val="0"/>
              </a:spcBef>
              <a:spcAft>
                <a:spcPts val="0"/>
              </a:spcAft>
              <a:buNone/>
            </a:pPr>
            <a:r>
              <a:t/>
            </a:r>
            <a:endParaRPr sz="2600">
              <a:solidFill>
                <a:schemeClr val="dk1"/>
              </a:solidFill>
              <a:latin typeface="Arial"/>
              <a:ea typeface="Arial"/>
              <a:cs typeface="Arial"/>
              <a:sym typeface="Arial"/>
            </a:endParaRPr>
          </a:p>
          <a:p>
            <a:pPr indent="0" lvl="0" marL="0" marR="0" rtl="0" algn="l">
              <a:spcBef>
                <a:spcPts val="0"/>
              </a:spcBef>
              <a:spcAft>
                <a:spcPts val="0"/>
              </a:spcAft>
              <a:buNone/>
            </a:pPr>
            <a:r>
              <a:t/>
            </a:r>
            <a:endParaRPr sz="2600">
              <a:solidFill>
                <a:schemeClr val="dk1"/>
              </a:solidFill>
              <a:latin typeface="Arial"/>
              <a:ea typeface="Arial"/>
              <a:cs typeface="Arial"/>
              <a:sym typeface="Arial"/>
            </a:endParaRPr>
          </a:p>
        </p:txBody>
      </p:sp>
      <p:pic>
        <p:nvPicPr>
          <p:cNvPr id="349" name="Google Shape;349;g14cfbadc464_0_36"/>
          <p:cNvPicPr preferRelativeResize="0"/>
          <p:nvPr/>
        </p:nvPicPr>
        <p:blipFill>
          <a:blip r:embed="rId3">
            <a:alphaModFix/>
          </a:blip>
          <a:stretch>
            <a:fillRect/>
          </a:stretch>
        </p:blipFill>
        <p:spPr>
          <a:xfrm>
            <a:off x="12471725" y="4392829"/>
            <a:ext cx="7096676" cy="8829896"/>
          </a:xfrm>
          <a:prstGeom prst="rect">
            <a:avLst/>
          </a:prstGeom>
          <a:noFill/>
          <a:ln>
            <a:noFill/>
          </a:ln>
        </p:spPr>
      </p:pic>
      <p:sp>
        <p:nvSpPr>
          <p:cNvPr id="350" name="Google Shape;350;g14cfbadc464_0_36"/>
          <p:cNvSpPr/>
          <p:nvPr/>
        </p:nvSpPr>
        <p:spPr>
          <a:xfrm>
            <a:off x="18814050" y="4691000"/>
            <a:ext cx="4430100" cy="20127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900"/>
              <a:t>1+1 = 2</a:t>
            </a:r>
            <a:endParaRPr sz="2900"/>
          </a:p>
          <a:p>
            <a:pPr indent="0" lvl="0" marL="0" rtl="0" algn="ctr">
              <a:spcBef>
                <a:spcPts val="0"/>
              </a:spcBef>
              <a:spcAft>
                <a:spcPts val="0"/>
              </a:spcAft>
              <a:buNone/>
            </a:pPr>
            <a:r>
              <a:rPr lang="en-US" sz="2900"/>
              <a:t>I </a:t>
            </a:r>
            <a:r>
              <a:rPr b="1" lang="en-US" sz="2900"/>
              <a:t>AM</a:t>
            </a:r>
            <a:r>
              <a:rPr lang="en-US" sz="2900"/>
              <a:t> leader!</a:t>
            </a:r>
            <a:endParaRPr sz="2900"/>
          </a:p>
        </p:txBody>
      </p:sp>
      <p:sp>
        <p:nvSpPr>
          <p:cNvPr id="351" name="Google Shape;351;g14cfbadc464_0_36"/>
          <p:cNvSpPr/>
          <p:nvPr/>
        </p:nvSpPr>
        <p:spPr>
          <a:xfrm>
            <a:off x="15590200" y="2522225"/>
            <a:ext cx="4430100" cy="20127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900"/>
              <a:t>1+0 = 1</a:t>
            </a:r>
            <a:endParaRPr sz="2900"/>
          </a:p>
          <a:p>
            <a:pPr indent="0" lvl="0" marL="0" rtl="0" algn="ctr">
              <a:spcBef>
                <a:spcPts val="0"/>
              </a:spcBef>
              <a:spcAft>
                <a:spcPts val="0"/>
              </a:spcAft>
              <a:buNone/>
            </a:pPr>
            <a:r>
              <a:rPr lang="en-US" sz="2900"/>
              <a:t>I am </a:t>
            </a:r>
            <a:r>
              <a:rPr b="1" lang="en-US" sz="2900"/>
              <a:t>NOT </a:t>
            </a:r>
            <a:r>
              <a:rPr lang="en-US" sz="2900"/>
              <a:t>leader</a:t>
            </a:r>
            <a:endParaRPr sz="2900"/>
          </a:p>
        </p:txBody>
      </p:sp>
      <p:sp>
        <p:nvSpPr>
          <p:cNvPr id="352" name="Google Shape;352;g14cfbadc464_0_36"/>
          <p:cNvSpPr/>
          <p:nvPr/>
        </p:nvSpPr>
        <p:spPr>
          <a:xfrm>
            <a:off x="8561050" y="4194625"/>
            <a:ext cx="4430100" cy="2012700"/>
          </a:xfrm>
          <a:prstGeom prst="cloudCallout">
            <a:avLst>
              <a:gd fmla="val 43645" name="adj1"/>
              <a:gd fmla="val 71441"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900"/>
              <a:t>1+0 = 1</a:t>
            </a:r>
            <a:endParaRPr sz="2900"/>
          </a:p>
          <a:p>
            <a:pPr indent="0" lvl="0" marL="0" rtl="0" algn="ctr">
              <a:spcBef>
                <a:spcPts val="0"/>
              </a:spcBef>
              <a:spcAft>
                <a:spcPts val="0"/>
              </a:spcAft>
              <a:buNone/>
            </a:pPr>
            <a:r>
              <a:rPr lang="en-US" sz="2900"/>
              <a:t>I am </a:t>
            </a:r>
            <a:r>
              <a:rPr b="1" lang="en-US" sz="2900"/>
              <a:t>NOT </a:t>
            </a:r>
            <a:r>
              <a:rPr lang="en-US" sz="2900"/>
              <a:t>leader</a:t>
            </a:r>
            <a:endParaRPr sz="2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6" name="Shape 356"/>
        <p:cNvGrpSpPr/>
        <p:nvPr/>
      </p:nvGrpSpPr>
      <p:grpSpPr>
        <a:xfrm>
          <a:off x="0" y="0"/>
          <a:ext cx="0" cy="0"/>
          <a:chOff x="0" y="0"/>
          <a:chExt cx="0" cy="0"/>
        </a:xfrm>
      </p:grpSpPr>
      <p:sp>
        <p:nvSpPr>
          <p:cNvPr id="357" name="Google Shape;357;p19"/>
          <p:cNvSpPr txBox="1"/>
          <p:nvPr>
            <p:ph type="title"/>
          </p:nvPr>
        </p:nvSpPr>
        <p:spPr>
          <a:xfrm>
            <a:off x="1676618" y="730251"/>
            <a:ext cx="19354581"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Understanding Scale - Methodology</a:t>
            </a:r>
            <a:endParaRPr/>
          </a:p>
        </p:txBody>
      </p:sp>
      <p:sp>
        <p:nvSpPr>
          <p:cNvPr id="358" name="Google Shape;358;p19"/>
          <p:cNvSpPr txBox="1"/>
          <p:nvPr>
            <p:ph idx="1" type="body"/>
          </p:nvPr>
        </p:nvSpPr>
        <p:spPr>
          <a:xfrm>
            <a:off x="1676625" y="2807025"/>
            <a:ext cx="21033900" cy="9546900"/>
          </a:xfrm>
          <a:prstGeom prst="rect">
            <a:avLst/>
          </a:prstGeom>
          <a:noFill/>
          <a:ln>
            <a:noFill/>
          </a:ln>
        </p:spPr>
        <p:txBody>
          <a:bodyPr anchorCtr="0" anchor="t" bIns="45700" lIns="91425" spcFirstLastPara="1" rIns="91425" wrap="square" tIns="45700">
            <a:normAutofit fontScale="62500" lnSpcReduction="20000"/>
          </a:bodyPr>
          <a:lstStyle/>
          <a:p>
            <a:pPr indent="0" lvl="0" marL="0" rtl="0" algn="l">
              <a:lnSpc>
                <a:spcPct val="90000"/>
              </a:lnSpc>
              <a:spcBef>
                <a:spcPts val="0"/>
              </a:spcBef>
              <a:spcAft>
                <a:spcPts val="0"/>
              </a:spcAft>
              <a:buNone/>
            </a:pPr>
            <a:r>
              <a:rPr b="1" lang="en-US"/>
              <a:t>Characterization of the System and its Scalability will need to be addressed by the following pillars:</a:t>
            </a:r>
            <a:endParaRPr b="1"/>
          </a:p>
          <a:p>
            <a:pPr indent="0" lvl="0" marL="0" rtl="0" algn="l">
              <a:lnSpc>
                <a:spcPct val="90000"/>
              </a:lnSpc>
              <a:spcBef>
                <a:spcPts val="0"/>
              </a:spcBef>
              <a:spcAft>
                <a:spcPts val="0"/>
              </a:spcAft>
              <a:buNone/>
            </a:pPr>
            <a:r>
              <a:t/>
            </a:r>
            <a:endParaRPr b="1"/>
          </a:p>
          <a:p>
            <a:pPr indent="-414337" lvl="0" marL="457200" rtl="0" algn="l">
              <a:lnSpc>
                <a:spcPct val="90000"/>
              </a:lnSpc>
              <a:spcBef>
                <a:spcPts val="0"/>
              </a:spcBef>
              <a:spcAft>
                <a:spcPts val="0"/>
              </a:spcAft>
              <a:buSzPct val="32142"/>
              <a:buChar char="•"/>
            </a:pPr>
            <a:r>
              <a:rPr b="1" lang="en-US"/>
              <a:t>Infrastructure</a:t>
            </a:r>
            <a:r>
              <a:rPr lang="en-US"/>
              <a:t> </a:t>
            </a:r>
            <a:r>
              <a:rPr i="1" lang="en-US">
                <a:solidFill>
                  <a:srgbClr val="888888"/>
                </a:solidFill>
              </a:rPr>
              <a:t>← Understand the underlying Infrastructure limits</a:t>
            </a:r>
            <a:endParaRPr i="1">
              <a:solidFill>
                <a:srgbClr val="888888"/>
              </a:solidFill>
            </a:endParaRPr>
          </a:p>
          <a:p>
            <a:pPr indent="-414337" lvl="1" marL="1371600" rtl="0" algn="l">
              <a:spcBef>
                <a:spcPts val="0"/>
              </a:spcBef>
              <a:spcAft>
                <a:spcPts val="0"/>
              </a:spcAft>
              <a:buClr>
                <a:srgbClr val="888888"/>
              </a:buClr>
              <a:buSzPct val="37500"/>
              <a:buChar char="•"/>
            </a:pPr>
            <a:r>
              <a:rPr b="1" lang="en-US"/>
              <a:t>I/O</a:t>
            </a:r>
            <a:r>
              <a:rPr lang="en-US"/>
              <a:t> </a:t>
            </a:r>
            <a:r>
              <a:rPr i="1" lang="en-US">
                <a:solidFill>
                  <a:srgbClr val="888888"/>
                </a:solidFill>
              </a:rPr>
              <a:t>← Understand the general Input-Output limits of Storage (i.e. Logs), and Networking (i.e. Ingress/Egress - Proxies, Gateways, etc) limits in isolation</a:t>
            </a:r>
            <a:endParaRPr i="1">
              <a:solidFill>
                <a:srgbClr val="888888"/>
              </a:solidFill>
            </a:endParaRPr>
          </a:p>
          <a:p>
            <a:pPr indent="-414337" lvl="1" marL="1371600" rtl="0" algn="l">
              <a:spcBef>
                <a:spcPts val="0"/>
              </a:spcBef>
              <a:spcAft>
                <a:spcPts val="0"/>
              </a:spcAft>
              <a:buClr>
                <a:srgbClr val="888888"/>
              </a:buClr>
              <a:buSzPct val="37500"/>
              <a:buChar char="•"/>
            </a:pPr>
            <a:r>
              <a:rPr b="1" lang="en-US"/>
              <a:t>Security</a:t>
            </a:r>
            <a:r>
              <a:rPr i="1" lang="en-US">
                <a:solidFill>
                  <a:srgbClr val="888888"/>
                </a:solidFill>
              </a:rPr>
              <a:t> ← Determine overheads (i.e. TLS)</a:t>
            </a:r>
            <a:endParaRPr i="1">
              <a:solidFill>
                <a:srgbClr val="888888"/>
              </a:solidFill>
            </a:endParaRPr>
          </a:p>
          <a:p>
            <a:pPr indent="-414337" lvl="1" marL="1371600" rtl="0" algn="l">
              <a:spcBef>
                <a:spcPts val="0"/>
              </a:spcBef>
              <a:spcAft>
                <a:spcPts val="0"/>
              </a:spcAft>
              <a:buClr>
                <a:srgbClr val="888888"/>
              </a:buClr>
              <a:buSzPct val="37500"/>
              <a:buChar char="•"/>
            </a:pPr>
            <a:r>
              <a:rPr b="1" lang="en-US">
                <a:extLst>
                  <a:ext uri="http://customooxmlschemas.google.com/">
                    <go:slidesCustomData xmlns:go="http://customooxmlschemas.google.com/" textRoundtripDataId="9"/>
                  </a:ext>
                </a:extLst>
              </a:rPr>
              <a:t>Scalability</a:t>
            </a:r>
            <a:r>
              <a:rPr i="1" lang="en-US">
                <a:solidFill>
                  <a:srgbClr val="888888"/>
                </a:solidFill>
                <a:extLst>
                  <a:ext uri="http://customooxmlschemas.google.com/">
                    <go:slidesCustomData xmlns:go="http://customooxmlschemas.google.com/" textRoundtripDataId="10"/>
                  </a:ext>
                </a:extLst>
              </a:rPr>
              <a:t> ← Understand the impact of scaling Infrastructure (i.e. Network latencies)</a:t>
            </a:r>
            <a:endParaRPr i="1">
              <a:solidFill>
                <a:srgbClr val="888888"/>
              </a:solidFill>
            </a:endParaRPr>
          </a:p>
          <a:p>
            <a:pPr indent="-414337" lvl="1" marL="1371600" rtl="0" algn="l">
              <a:lnSpc>
                <a:spcPct val="90000"/>
              </a:lnSpc>
              <a:spcBef>
                <a:spcPts val="0"/>
              </a:spcBef>
              <a:spcAft>
                <a:spcPts val="0"/>
              </a:spcAft>
              <a:buClr>
                <a:srgbClr val="888888"/>
              </a:buClr>
              <a:buSzPct val="37500"/>
              <a:buChar char="•"/>
            </a:pPr>
            <a:r>
              <a:rPr lang="en-US">
                <a:highlight>
                  <a:srgbClr val="FFFF00"/>
                </a:highlight>
              </a:rPr>
              <a:t>what other factors can we add here?</a:t>
            </a:r>
            <a:endParaRPr>
              <a:highlight>
                <a:srgbClr val="FFFF00"/>
              </a:highlight>
            </a:endParaRPr>
          </a:p>
          <a:p>
            <a:pPr indent="0" lvl="0" marL="1371600" rtl="0" algn="l">
              <a:lnSpc>
                <a:spcPct val="90000"/>
              </a:lnSpc>
              <a:spcBef>
                <a:spcPts val="0"/>
              </a:spcBef>
              <a:spcAft>
                <a:spcPts val="0"/>
              </a:spcAft>
              <a:buNone/>
            </a:pPr>
            <a:r>
              <a:t/>
            </a:r>
            <a:endParaRPr>
              <a:highlight>
                <a:srgbClr val="FFFF00"/>
              </a:highlight>
            </a:endParaRPr>
          </a:p>
          <a:p>
            <a:pPr indent="-414337" lvl="0" marL="457200" rtl="0" algn="l">
              <a:lnSpc>
                <a:spcPct val="90000"/>
              </a:lnSpc>
              <a:spcBef>
                <a:spcPts val="0"/>
              </a:spcBef>
              <a:spcAft>
                <a:spcPts val="0"/>
              </a:spcAft>
              <a:buSzPct val="32142"/>
              <a:buChar char="•"/>
            </a:pPr>
            <a:r>
              <a:rPr b="1" lang="en-US"/>
              <a:t>Persistence</a:t>
            </a:r>
            <a:r>
              <a:rPr b="1" lang="en-US"/>
              <a:t> Stores </a:t>
            </a:r>
            <a:r>
              <a:rPr i="1" lang="en-US">
                <a:solidFill>
                  <a:srgbClr val="888888"/>
                </a:solidFill>
              </a:rPr>
              <a:t>← Understand the Persistent limits</a:t>
            </a:r>
            <a:endParaRPr i="1">
              <a:solidFill>
                <a:srgbClr val="888888"/>
              </a:solidFill>
            </a:endParaRPr>
          </a:p>
          <a:p>
            <a:pPr indent="-414337" lvl="1" marL="1371600" rtl="0" algn="l">
              <a:spcBef>
                <a:spcPts val="0"/>
              </a:spcBef>
              <a:spcAft>
                <a:spcPts val="0"/>
              </a:spcAft>
              <a:buSzPct val="37500"/>
              <a:buChar char="•"/>
            </a:pPr>
            <a:r>
              <a:rPr b="1" lang="en-US"/>
              <a:t>I/O</a:t>
            </a:r>
            <a:r>
              <a:rPr lang="en-US"/>
              <a:t> </a:t>
            </a:r>
            <a:r>
              <a:rPr i="1" lang="en-US">
                <a:solidFill>
                  <a:srgbClr val="888888"/>
                </a:solidFill>
              </a:rPr>
              <a:t>← Understand the limits of our Persistent Stores (i.e. MySQL, Kafka, MongoDB, etc) in isolation</a:t>
            </a:r>
            <a:endParaRPr b="1"/>
          </a:p>
          <a:p>
            <a:pPr indent="-414337" lvl="1" marL="1371600" rtl="0" algn="l">
              <a:spcBef>
                <a:spcPts val="0"/>
              </a:spcBef>
              <a:spcAft>
                <a:spcPts val="0"/>
              </a:spcAft>
              <a:buSzPct val="37500"/>
              <a:buChar char="•"/>
            </a:pPr>
            <a:r>
              <a:rPr b="1" lang="en-US"/>
              <a:t>Scalability</a:t>
            </a:r>
            <a:r>
              <a:rPr lang="en-US"/>
              <a:t> </a:t>
            </a:r>
            <a:r>
              <a:rPr i="1" lang="en-US">
                <a:solidFill>
                  <a:srgbClr val="888888"/>
                </a:solidFill>
              </a:rPr>
              <a:t>← Determine the best scaling approach (i.e. master-master vs master-slave, horizontal vs vertical, etc) and their impact</a:t>
            </a:r>
            <a:endParaRPr i="1" sz="4800">
              <a:solidFill>
                <a:srgbClr val="888888"/>
              </a:solidFill>
            </a:endParaRPr>
          </a:p>
          <a:p>
            <a:pPr indent="-414337" lvl="1" marL="1371600" rtl="0" algn="l">
              <a:spcBef>
                <a:spcPts val="0"/>
              </a:spcBef>
              <a:spcAft>
                <a:spcPts val="0"/>
              </a:spcAft>
              <a:buClr>
                <a:srgbClr val="888888"/>
              </a:buClr>
              <a:buSzPct val="37500"/>
              <a:buChar char="•"/>
            </a:pPr>
            <a:r>
              <a:rPr b="1" lang="en-US" sz="4800"/>
              <a:t>Configurations</a:t>
            </a:r>
            <a:r>
              <a:rPr b="1" lang="en-US" sz="4800">
                <a:solidFill>
                  <a:srgbClr val="888888"/>
                </a:solidFill>
              </a:rPr>
              <a:t> </a:t>
            </a:r>
            <a:r>
              <a:rPr i="1" lang="en-US" sz="4800">
                <a:solidFill>
                  <a:srgbClr val="888888"/>
                </a:solidFill>
              </a:rPr>
              <a:t>← Determine the required configurations to support scalability (i.e. Kafka Partitions / Replications Factors, </a:t>
            </a:r>
            <a:r>
              <a:rPr i="1" lang="en-US">
                <a:solidFill>
                  <a:srgbClr val="888888"/>
                </a:solidFill>
              </a:rPr>
              <a:t>compression, encryption</a:t>
            </a:r>
            <a:r>
              <a:rPr i="1" lang="en-US" sz="4800">
                <a:solidFill>
                  <a:srgbClr val="888888"/>
                </a:solidFill>
              </a:rPr>
              <a:t> etc)</a:t>
            </a:r>
            <a:endParaRPr i="1" sz="4800">
              <a:solidFill>
                <a:srgbClr val="888888"/>
              </a:solidFill>
            </a:endParaRPr>
          </a:p>
          <a:p>
            <a:pPr indent="-414337" lvl="1" marL="1371600" rtl="0" algn="l">
              <a:spcBef>
                <a:spcPts val="0"/>
              </a:spcBef>
              <a:spcAft>
                <a:spcPts val="0"/>
              </a:spcAft>
              <a:buClr>
                <a:srgbClr val="888888"/>
              </a:buClr>
              <a:buSzPct val="37500"/>
              <a:buChar char="•"/>
            </a:pPr>
            <a:r>
              <a:rPr b="1" lang="en-US"/>
              <a:t>Security</a:t>
            </a:r>
            <a:r>
              <a:rPr i="1" lang="en-US">
                <a:solidFill>
                  <a:srgbClr val="888888"/>
                </a:solidFill>
              </a:rPr>
              <a:t> ← Determine overheads (i.e. encryption)</a:t>
            </a:r>
            <a:endParaRPr i="1">
              <a:solidFill>
                <a:srgbClr val="888888"/>
              </a:solidFill>
            </a:endParaRPr>
          </a:p>
          <a:p>
            <a:pPr indent="-414337" lvl="1" marL="1371600" rtl="0" algn="l">
              <a:spcBef>
                <a:spcPts val="0"/>
              </a:spcBef>
              <a:spcAft>
                <a:spcPts val="0"/>
              </a:spcAft>
              <a:buClr>
                <a:srgbClr val="888888"/>
              </a:buClr>
              <a:buSzPct val="37500"/>
              <a:buChar char="•"/>
            </a:pPr>
            <a:r>
              <a:rPr lang="en-US">
                <a:highlight>
                  <a:srgbClr val="FFFF00"/>
                </a:highlight>
              </a:rPr>
              <a:t>what other factors can we add here?</a:t>
            </a:r>
            <a:endParaRPr i="1">
              <a:solidFill>
                <a:srgbClr val="888888"/>
              </a:solidFill>
            </a:endParaRPr>
          </a:p>
          <a:p>
            <a:pPr indent="0" lvl="0" marL="1371600" rtl="0" algn="l">
              <a:spcBef>
                <a:spcPts val="0"/>
              </a:spcBef>
              <a:spcAft>
                <a:spcPts val="0"/>
              </a:spcAft>
              <a:buNone/>
            </a:pPr>
            <a:r>
              <a:t/>
            </a:r>
            <a:endParaRPr i="1">
              <a:solidFill>
                <a:srgbClr val="888888"/>
              </a:solidFill>
            </a:endParaRPr>
          </a:p>
          <a:p>
            <a:pPr indent="-414337" lvl="0" marL="457200" rtl="0" algn="l">
              <a:lnSpc>
                <a:spcPct val="90000"/>
              </a:lnSpc>
              <a:spcBef>
                <a:spcPts val="0"/>
              </a:spcBef>
              <a:spcAft>
                <a:spcPts val="0"/>
              </a:spcAft>
              <a:buSzPct val="32142"/>
              <a:buChar char="•"/>
            </a:pPr>
            <a:r>
              <a:rPr b="1" lang="en-US"/>
              <a:t>Application</a:t>
            </a:r>
            <a:r>
              <a:rPr lang="en-US"/>
              <a:t> </a:t>
            </a:r>
            <a:r>
              <a:rPr i="1" lang="en-US">
                <a:solidFill>
                  <a:srgbClr val="888888"/>
                </a:solidFill>
              </a:rPr>
              <a:t>← This is needed to ensure that we can scale predictably and in a stable fashion</a:t>
            </a:r>
            <a:endParaRPr i="1">
              <a:solidFill>
                <a:srgbClr val="888888"/>
              </a:solidFill>
            </a:endParaRPr>
          </a:p>
          <a:p>
            <a:pPr indent="-414337" lvl="1" marL="1371600" rtl="0" algn="l">
              <a:lnSpc>
                <a:spcPct val="90000"/>
              </a:lnSpc>
              <a:spcBef>
                <a:spcPts val="0"/>
              </a:spcBef>
              <a:spcAft>
                <a:spcPts val="0"/>
              </a:spcAft>
              <a:buSzPct val="37500"/>
              <a:buChar char="•"/>
            </a:pPr>
            <a:r>
              <a:rPr b="1" lang="en-US"/>
              <a:t>Resources</a:t>
            </a:r>
            <a:r>
              <a:rPr lang="en-US"/>
              <a:t> </a:t>
            </a:r>
            <a:r>
              <a:rPr i="1" lang="en-US">
                <a:solidFill>
                  <a:srgbClr val="888888"/>
                </a:solidFill>
              </a:rPr>
              <a:t>← Understanding resource usage, and </a:t>
            </a:r>
            <a:r>
              <a:rPr i="1" lang="en-US">
                <a:solidFill>
                  <a:srgbClr val="888888"/>
                </a:solidFill>
              </a:rPr>
              <a:t>determining</a:t>
            </a:r>
            <a:r>
              <a:rPr i="1" lang="en-US">
                <a:solidFill>
                  <a:srgbClr val="888888"/>
                </a:solidFill>
              </a:rPr>
              <a:t> how to set Resource Policies.</a:t>
            </a:r>
            <a:endParaRPr i="1">
              <a:solidFill>
                <a:srgbClr val="888888"/>
              </a:solidFill>
            </a:endParaRPr>
          </a:p>
          <a:p>
            <a:pPr indent="-414337" lvl="1" marL="1371600" rtl="0" algn="l">
              <a:lnSpc>
                <a:spcPct val="90000"/>
              </a:lnSpc>
              <a:spcBef>
                <a:spcPts val="0"/>
              </a:spcBef>
              <a:spcAft>
                <a:spcPts val="0"/>
              </a:spcAft>
              <a:buClr>
                <a:srgbClr val="888888"/>
              </a:buClr>
              <a:buSzPct val="37500"/>
              <a:buChar char="•"/>
            </a:pPr>
            <a:r>
              <a:rPr b="1" lang="en-US"/>
              <a:t>Scalability</a:t>
            </a:r>
            <a:r>
              <a:rPr lang="en-US"/>
              <a:t> </a:t>
            </a:r>
            <a:r>
              <a:rPr i="1" lang="en-US">
                <a:solidFill>
                  <a:srgbClr val="888888"/>
                </a:solidFill>
              </a:rPr>
              <a:t>← Determine which parts of the system are scalable, and their scalability approach (i.e. horizontal vs </a:t>
            </a:r>
            <a:r>
              <a:rPr i="1" lang="en-US">
                <a:solidFill>
                  <a:srgbClr val="888888"/>
                </a:solidFill>
              </a:rPr>
              <a:t>vertical, scaling policies</a:t>
            </a:r>
            <a:r>
              <a:rPr i="1" lang="en-US">
                <a:solidFill>
                  <a:srgbClr val="888888"/>
                </a:solidFill>
              </a:rPr>
              <a:t>)</a:t>
            </a:r>
            <a:endParaRPr i="1">
              <a:solidFill>
                <a:srgbClr val="888888"/>
              </a:solidFill>
            </a:endParaRPr>
          </a:p>
          <a:p>
            <a:pPr indent="-414337" lvl="1" marL="1371600" rtl="0" algn="l">
              <a:lnSpc>
                <a:spcPct val="90000"/>
              </a:lnSpc>
              <a:spcBef>
                <a:spcPts val="0"/>
              </a:spcBef>
              <a:spcAft>
                <a:spcPts val="0"/>
              </a:spcAft>
              <a:buClr>
                <a:srgbClr val="888888"/>
              </a:buClr>
              <a:buSzPct val="37500"/>
              <a:buChar char="•"/>
            </a:pPr>
            <a:r>
              <a:rPr b="1" lang="en-US"/>
              <a:t>Configurations</a:t>
            </a:r>
            <a:r>
              <a:rPr lang="en-US">
                <a:solidFill>
                  <a:srgbClr val="888888"/>
                </a:solidFill>
              </a:rPr>
              <a:t> </a:t>
            </a:r>
            <a:r>
              <a:rPr i="1" lang="en-US">
                <a:solidFill>
                  <a:srgbClr val="888888"/>
                </a:solidFill>
              </a:rPr>
              <a:t>← </a:t>
            </a:r>
            <a:r>
              <a:rPr i="1" lang="en-US">
                <a:solidFill>
                  <a:srgbClr val="888888"/>
                </a:solidFill>
              </a:rPr>
              <a:t>Determine</a:t>
            </a:r>
            <a:r>
              <a:rPr i="1" lang="en-US">
                <a:solidFill>
                  <a:srgbClr val="888888"/>
                </a:solidFill>
              </a:rPr>
              <a:t> Application configurations to support the scalability (i.e. MySQL, Kafka client configurations - message compression, etc)</a:t>
            </a:r>
            <a:endParaRPr i="1">
              <a:solidFill>
                <a:srgbClr val="888888"/>
              </a:solidFill>
            </a:endParaRPr>
          </a:p>
          <a:p>
            <a:pPr indent="-414337" lvl="1" marL="1371600" rtl="0" algn="l">
              <a:spcBef>
                <a:spcPts val="0"/>
              </a:spcBef>
              <a:spcAft>
                <a:spcPts val="0"/>
              </a:spcAft>
              <a:buClr>
                <a:srgbClr val="888888"/>
              </a:buClr>
              <a:buSzPct val="37500"/>
              <a:buChar char="•"/>
            </a:pPr>
            <a:r>
              <a:rPr b="1" lang="en-US"/>
              <a:t>Security</a:t>
            </a:r>
            <a:r>
              <a:rPr i="1" lang="en-US">
                <a:solidFill>
                  <a:srgbClr val="888888"/>
                </a:solidFill>
              </a:rPr>
              <a:t> ← Determine overheads (i.e. JWS)</a:t>
            </a:r>
            <a:endParaRPr i="1">
              <a:solidFill>
                <a:srgbClr val="888888"/>
              </a:solidFill>
            </a:endParaRPr>
          </a:p>
          <a:p>
            <a:pPr indent="-414337" lvl="1" marL="1371600" rtl="0" algn="l">
              <a:spcBef>
                <a:spcPts val="0"/>
              </a:spcBef>
              <a:spcAft>
                <a:spcPts val="0"/>
              </a:spcAft>
              <a:buClr>
                <a:srgbClr val="888888"/>
              </a:buClr>
              <a:buSzPct val="37500"/>
              <a:buChar char="•"/>
            </a:pPr>
            <a:r>
              <a:rPr b="1" lang="en-US"/>
              <a:t>Simulators</a:t>
            </a:r>
            <a:r>
              <a:rPr i="1" lang="en-US">
                <a:solidFill>
                  <a:srgbClr val="888888"/>
                </a:solidFill>
              </a:rPr>
              <a:t> ← Determine Simulator limits &amp; scalability</a:t>
            </a:r>
            <a:endParaRPr i="1">
              <a:solidFill>
                <a:srgbClr val="888888"/>
              </a:solidFill>
            </a:endParaRPr>
          </a:p>
          <a:p>
            <a:pPr indent="-414337" lvl="1" marL="1371600" rtl="0" algn="l">
              <a:spcBef>
                <a:spcPts val="0"/>
              </a:spcBef>
              <a:spcAft>
                <a:spcPts val="0"/>
              </a:spcAft>
              <a:buClr>
                <a:srgbClr val="888888"/>
              </a:buClr>
              <a:buSzPct val="37500"/>
              <a:buChar char="•"/>
            </a:pPr>
            <a:r>
              <a:rPr lang="en-US">
                <a:highlight>
                  <a:srgbClr val="FFFF00"/>
                </a:highlight>
              </a:rPr>
              <a:t>what other factors can we add here?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4"/>
          <p:cNvSpPr txBox="1"/>
          <p:nvPr>
            <p:ph type="title"/>
          </p:nvPr>
        </p:nvSpPr>
        <p:spPr>
          <a:xfrm>
            <a:off x="1676619" y="730251"/>
            <a:ext cx="18869389"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On-Premises Deployment</a:t>
            </a:r>
            <a:endParaRPr/>
          </a:p>
        </p:txBody>
      </p:sp>
      <p:sp>
        <p:nvSpPr>
          <p:cNvPr id="114" name="Google Shape;114;p4"/>
          <p:cNvSpPr txBox="1"/>
          <p:nvPr>
            <p:ph idx="1" type="body"/>
          </p:nvPr>
        </p:nvSpPr>
        <p:spPr>
          <a:xfrm>
            <a:off x="1041393" y="4337050"/>
            <a:ext cx="10080000" cy="1161876"/>
          </a:xfrm>
          <a:prstGeom prst="rect">
            <a:avLst/>
          </a:prstGeom>
          <a:solidFill>
            <a:srgbClr val="CCECFF"/>
          </a:solid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None/>
            </a:pPr>
            <a:r>
              <a:rPr lang="en-US" sz="4000"/>
              <a:t>Majority of Mojaloop deployments have been cloud based</a:t>
            </a:r>
            <a:endParaRPr sz="3200"/>
          </a:p>
        </p:txBody>
      </p:sp>
      <p:sp>
        <p:nvSpPr>
          <p:cNvPr id="115" name="Google Shape;115;p4"/>
          <p:cNvSpPr txBox="1"/>
          <p:nvPr/>
        </p:nvSpPr>
        <p:spPr>
          <a:xfrm>
            <a:off x="1174975" y="10459221"/>
            <a:ext cx="21772500" cy="2761800"/>
          </a:xfrm>
          <a:prstGeom prst="rect">
            <a:avLst/>
          </a:prstGeom>
          <a:solidFill>
            <a:srgbClr val="C5FFF3"/>
          </a:solidFill>
          <a:ln>
            <a:noFill/>
          </a:ln>
        </p:spPr>
        <p:txBody>
          <a:bodyPr anchorCtr="0" anchor="t" bIns="45700" lIns="91425" spcFirstLastPara="1" rIns="91425" wrap="square" tIns="45700">
            <a:normAutofit/>
          </a:bodyPr>
          <a:lstStyle/>
          <a:p>
            <a:pPr indent="-457200" lvl="0" marL="457200" marR="0" rtl="0" algn="l">
              <a:lnSpc>
                <a:spcPct val="90000"/>
              </a:lnSpc>
              <a:spcBef>
                <a:spcPts val="0"/>
              </a:spcBef>
              <a:spcAft>
                <a:spcPts val="0"/>
              </a:spcAft>
              <a:buClr>
                <a:schemeClr val="dk1"/>
              </a:buClr>
              <a:buSzPts val="3600"/>
              <a:buFont typeface="Arial"/>
              <a:buChar char="•"/>
            </a:pPr>
            <a:r>
              <a:rPr lang="en-US" sz="3600">
                <a:solidFill>
                  <a:schemeClr val="dk1"/>
                </a:solidFill>
                <a:latin typeface="Arial"/>
                <a:ea typeface="Arial"/>
                <a:cs typeface="Arial"/>
                <a:sym typeface="Arial"/>
              </a:rPr>
              <a:t>Mojaloop should be available to everyone – but is currently excluded where compliance demands data is stored in-country, and cloud providers do not have presence.</a:t>
            </a:r>
            <a:endParaRPr/>
          </a:p>
          <a:p>
            <a:pPr indent="-457200" lvl="0" marL="457200" marR="0" rtl="0" algn="l">
              <a:lnSpc>
                <a:spcPct val="90000"/>
              </a:lnSpc>
              <a:spcBef>
                <a:spcPts val="2000"/>
              </a:spcBef>
              <a:spcAft>
                <a:spcPts val="0"/>
              </a:spcAft>
              <a:buClr>
                <a:schemeClr val="dk1"/>
              </a:buClr>
              <a:buSzPts val="3600"/>
              <a:buFont typeface="Arial"/>
              <a:buChar char="•"/>
            </a:pPr>
            <a:r>
              <a:rPr lang="en-US" sz="3600">
                <a:solidFill>
                  <a:schemeClr val="dk1"/>
                </a:solidFill>
                <a:latin typeface="Arial"/>
                <a:ea typeface="Arial"/>
                <a:cs typeface="Arial"/>
                <a:sym typeface="Arial"/>
              </a:rPr>
              <a:t>Sizing a larger mojaloop deployment is not a turnkey process – and mistakes are expensive!</a:t>
            </a:r>
            <a:endParaRPr sz="3600">
              <a:solidFill>
                <a:schemeClr val="dk1"/>
              </a:solidFill>
              <a:latin typeface="Arial"/>
              <a:ea typeface="Arial"/>
              <a:cs typeface="Arial"/>
              <a:sym typeface="Arial"/>
            </a:endParaRPr>
          </a:p>
          <a:p>
            <a:pPr indent="-457200" lvl="0" marL="457200" marR="0" rtl="0" algn="l">
              <a:lnSpc>
                <a:spcPct val="90000"/>
              </a:lnSpc>
              <a:spcBef>
                <a:spcPts val="2000"/>
              </a:spcBef>
              <a:spcAft>
                <a:spcPts val="0"/>
              </a:spcAft>
              <a:buClr>
                <a:schemeClr val="dk1"/>
              </a:buClr>
              <a:buSzPts val="3600"/>
              <a:buChar char="•"/>
            </a:pPr>
            <a:r>
              <a:rPr lang="en-US" sz="3600">
                <a:solidFill>
                  <a:schemeClr val="dk1"/>
                </a:solidFill>
              </a:rPr>
              <a:t>mojaloop-IaC </a:t>
            </a:r>
            <a:r>
              <a:rPr lang="en-US" sz="3600">
                <a:solidFill>
                  <a:schemeClr val="dk1"/>
                </a:solidFill>
              </a:rPr>
              <a:t>facilitates</a:t>
            </a:r>
            <a:r>
              <a:rPr lang="en-US" sz="3600">
                <a:solidFill>
                  <a:schemeClr val="dk1"/>
                </a:solidFill>
              </a:rPr>
              <a:t> a rapid, repeatable, standardised deployment on-prem and in-cloud.</a:t>
            </a:r>
            <a:endParaRPr sz="3600">
              <a:solidFill>
                <a:schemeClr val="dk1"/>
              </a:solidFill>
            </a:endParaRPr>
          </a:p>
        </p:txBody>
      </p:sp>
      <p:sp>
        <p:nvSpPr>
          <p:cNvPr id="116" name="Google Shape;116;p4"/>
          <p:cNvSpPr txBox="1"/>
          <p:nvPr/>
        </p:nvSpPr>
        <p:spPr>
          <a:xfrm>
            <a:off x="12867525" y="4337050"/>
            <a:ext cx="10080000" cy="1161876"/>
          </a:xfrm>
          <a:prstGeom prst="rect">
            <a:avLst/>
          </a:prstGeom>
          <a:solidFill>
            <a:srgbClr val="CCECFF"/>
          </a:solid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4000"/>
              <a:buFont typeface="Arial"/>
              <a:buNone/>
            </a:pPr>
            <a:r>
              <a:rPr lang="en-US" sz="4000">
                <a:solidFill>
                  <a:schemeClr val="dk1"/>
                </a:solidFill>
                <a:latin typeface="Arial"/>
                <a:ea typeface="Arial"/>
                <a:cs typeface="Arial"/>
                <a:sym typeface="Arial"/>
              </a:rPr>
              <a:t>Many Mojaloop customers favour on-premises deployment</a:t>
            </a:r>
            <a:endParaRPr sz="3200">
              <a:solidFill>
                <a:schemeClr val="dk1"/>
              </a:solidFill>
              <a:latin typeface="Arial"/>
              <a:ea typeface="Arial"/>
              <a:cs typeface="Arial"/>
              <a:sym typeface="Arial"/>
            </a:endParaRPr>
          </a:p>
        </p:txBody>
      </p:sp>
      <p:sp>
        <p:nvSpPr>
          <p:cNvPr id="117" name="Google Shape;117;p4"/>
          <p:cNvSpPr txBox="1"/>
          <p:nvPr/>
        </p:nvSpPr>
        <p:spPr>
          <a:xfrm>
            <a:off x="1041393" y="5636712"/>
            <a:ext cx="10080000" cy="4267392"/>
          </a:xfrm>
          <a:prstGeom prst="rect">
            <a:avLst/>
          </a:prstGeom>
          <a:noFill/>
          <a:ln>
            <a:noFill/>
          </a:ln>
        </p:spPr>
        <p:txBody>
          <a:bodyPr anchorCtr="0" anchor="t" bIns="45700" lIns="91425" spcFirstLastPara="1" rIns="91425" wrap="square" tIns="45700">
            <a:noAutofit/>
          </a:bodyPr>
          <a:lstStyle/>
          <a:p>
            <a:pPr indent="-457200" lvl="1" marL="1371600" marR="0" rtl="0" algn="l">
              <a:lnSpc>
                <a:spcPct val="90000"/>
              </a:lnSpc>
              <a:spcBef>
                <a:spcPts val="0"/>
              </a:spcBef>
              <a:spcAft>
                <a:spcPts val="0"/>
              </a:spcAft>
              <a:buClr>
                <a:srgbClr val="00B050"/>
              </a:buClr>
              <a:buSzPts val="2800"/>
              <a:buFont typeface="Noto Sans Symbols"/>
              <a:buChar char="✔"/>
            </a:pPr>
            <a:r>
              <a:rPr b="0" i="0" lang="en-US" sz="2800" u="none" cap="none" strike="noStrike">
                <a:solidFill>
                  <a:srgbClr val="7F7F7F"/>
                </a:solidFill>
                <a:latin typeface="Arial"/>
                <a:ea typeface="Arial"/>
                <a:cs typeface="Arial"/>
                <a:sym typeface="Arial"/>
              </a:rPr>
              <a:t>Rapidly Scalable</a:t>
            </a:r>
            <a:endParaRPr/>
          </a:p>
          <a:p>
            <a:pPr indent="-457200" lvl="1" marL="1371600" marR="0" rtl="0" algn="l">
              <a:lnSpc>
                <a:spcPct val="90000"/>
              </a:lnSpc>
              <a:spcBef>
                <a:spcPts val="1000"/>
              </a:spcBef>
              <a:spcAft>
                <a:spcPts val="0"/>
              </a:spcAft>
              <a:buClr>
                <a:srgbClr val="00B050"/>
              </a:buClr>
              <a:buSzPts val="2800"/>
              <a:buFont typeface="Noto Sans Symbols"/>
              <a:buChar char="✔"/>
            </a:pPr>
            <a:r>
              <a:rPr b="0" i="0" lang="en-US" sz="2800" u="none" cap="none" strike="noStrike">
                <a:solidFill>
                  <a:srgbClr val="7F7F7F"/>
                </a:solidFill>
                <a:latin typeface="Arial"/>
                <a:ea typeface="Arial"/>
                <a:cs typeface="Arial"/>
                <a:sym typeface="Arial"/>
              </a:rPr>
              <a:t>Low ‘door price’ – cost-of-entry</a:t>
            </a:r>
            <a:endParaRPr/>
          </a:p>
          <a:p>
            <a:pPr indent="-457200" lvl="1" marL="1371600" marR="0" rtl="0" algn="l">
              <a:lnSpc>
                <a:spcPct val="90000"/>
              </a:lnSpc>
              <a:spcBef>
                <a:spcPts val="1000"/>
              </a:spcBef>
              <a:spcAft>
                <a:spcPts val="0"/>
              </a:spcAft>
              <a:buClr>
                <a:srgbClr val="00B050"/>
              </a:buClr>
              <a:buSzPts val="2800"/>
              <a:buFont typeface="Noto Sans Symbols"/>
              <a:buChar char="✔"/>
            </a:pPr>
            <a:r>
              <a:rPr b="0" i="0" lang="en-US" sz="2800" u="none" cap="none" strike="noStrike">
                <a:solidFill>
                  <a:srgbClr val="7F7F7F"/>
                </a:solidFill>
                <a:latin typeface="Arial"/>
                <a:ea typeface="Arial"/>
                <a:cs typeface="Arial"/>
                <a:sym typeface="Arial"/>
              </a:rPr>
              <a:t>Implicit Security</a:t>
            </a:r>
            <a:endParaRPr/>
          </a:p>
          <a:p>
            <a:pPr indent="-254000" lvl="0" marL="457200" marR="0" rtl="0" algn="l">
              <a:lnSpc>
                <a:spcPct val="90000"/>
              </a:lnSpc>
              <a:spcBef>
                <a:spcPts val="200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
        <p:nvSpPr>
          <p:cNvPr id="118" name="Google Shape;118;p4"/>
          <p:cNvSpPr txBox="1"/>
          <p:nvPr/>
        </p:nvSpPr>
        <p:spPr>
          <a:xfrm>
            <a:off x="12867525" y="5636712"/>
            <a:ext cx="10080000" cy="5477284"/>
          </a:xfrm>
          <a:prstGeom prst="rect">
            <a:avLst/>
          </a:prstGeom>
          <a:noFill/>
          <a:ln>
            <a:noFill/>
          </a:ln>
        </p:spPr>
        <p:txBody>
          <a:bodyPr anchorCtr="0" anchor="t" bIns="45700" lIns="91425" spcFirstLastPara="1" rIns="91425" wrap="square" tIns="45700">
            <a:noAutofit/>
          </a:bodyPr>
          <a:lstStyle/>
          <a:p>
            <a:pPr indent="-457200" lvl="1" marL="1371600" marR="0" rtl="0" algn="l">
              <a:lnSpc>
                <a:spcPct val="90000"/>
              </a:lnSpc>
              <a:spcBef>
                <a:spcPts val="0"/>
              </a:spcBef>
              <a:spcAft>
                <a:spcPts val="0"/>
              </a:spcAft>
              <a:buClr>
                <a:srgbClr val="00B050"/>
              </a:buClr>
              <a:buSzPts val="2800"/>
              <a:buFont typeface="Noto Sans Symbols"/>
              <a:buChar char="✔"/>
            </a:pPr>
            <a:r>
              <a:rPr b="0" i="0" lang="en-US" sz="2800" u="none" cap="none" strike="noStrike">
                <a:solidFill>
                  <a:srgbClr val="7F7F7F"/>
                </a:solidFill>
                <a:latin typeface="Arial"/>
                <a:ea typeface="Arial"/>
                <a:cs typeface="Arial"/>
                <a:sym typeface="Arial"/>
              </a:rPr>
              <a:t>Transparency – no hidden cloud-limits</a:t>
            </a:r>
            <a:endParaRPr/>
          </a:p>
          <a:p>
            <a:pPr indent="-457200" lvl="1" marL="1371600" marR="0" rtl="0" algn="l">
              <a:lnSpc>
                <a:spcPct val="90000"/>
              </a:lnSpc>
              <a:spcBef>
                <a:spcPts val="1000"/>
              </a:spcBef>
              <a:spcAft>
                <a:spcPts val="0"/>
              </a:spcAft>
              <a:buClr>
                <a:srgbClr val="00B050"/>
              </a:buClr>
              <a:buSzPts val="2800"/>
              <a:buFont typeface="Noto Sans Symbols"/>
              <a:buChar char="✔"/>
            </a:pPr>
            <a:r>
              <a:rPr b="0" i="0" lang="en-US" sz="2800" u="none" cap="none" strike="noStrike">
                <a:solidFill>
                  <a:srgbClr val="7F7F7F"/>
                </a:solidFill>
                <a:latin typeface="Arial"/>
                <a:ea typeface="Arial"/>
                <a:cs typeface="Arial"/>
                <a:sym typeface="Arial"/>
              </a:rPr>
              <a:t>Visibility – the ability to measure every single facet of a system</a:t>
            </a:r>
            <a:endParaRPr/>
          </a:p>
          <a:p>
            <a:pPr indent="-457200" lvl="1" marL="1371600" marR="0" rtl="0" algn="l">
              <a:lnSpc>
                <a:spcPct val="90000"/>
              </a:lnSpc>
              <a:spcBef>
                <a:spcPts val="1000"/>
              </a:spcBef>
              <a:spcAft>
                <a:spcPts val="0"/>
              </a:spcAft>
              <a:buClr>
                <a:srgbClr val="00B050"/>
              </a:buClr>
              <a:buSzPts val="2800"/>
              <a:buFont typeface="Noto Sans Symbols"/>
              <a:buChar char="✔"/>
            </a:pPr>
            <a:r>
              <a:rPr b="0" i="0" lang="en-US" sz="2800" u="none" cap="none" strike="noStrike">
                <a:solidFill>
                  <a:srgbClr val="7F7F7F"/>
                </a:solidFill>
                <a:latin typeface="Arial"/>
                <a:ea typeface="Arial"/>
                <a:cs typeface="Arial"/>
                <a:sym typeface="Arial"/>
              </a:rPr>
              <a:t>Resolute control – </a:t>
            </a:r>
            <a:r>
              <a:rPr lang="en-US" sz="2800">
                <a:solidFill>
                  <a:srgbClr val="7F7F7F"/>
                </a:solidFill>
              </a:rPr>
              <a:t>ownership of problems</a:t>
            </a:r>
            <a:r>
              <a:rPr b="0" i="0" lang="en-US" sz="2800" u="none" cap="none" strike="noStrike">
                <a:solidFill>
                  <a:srgbClr val="7F7F7F"/>
                </a:solidFill>
                <a:latin typeface="Arial"/>
                <a:ea typeface="Arial"/>
                <a:cs typeface="Arial"/>
                <a:sym typeface="Arial"/>
              </a:rPr>
              <a:t> and secu</a:t>
            </a:r>
            <a:r>
              <a:rPr lang="en-US" sz="2800">
                <a:solidFill>
                  <a:srgbClr val="7F7F7F"/>
                </a:solidFill>
              </a:rPr>
              <a:t>rity </a:t>
            </a:r>
            <a:r>
              <a:rPr b="0" i="0" lang="en-US" sz="2800" u="none" cap="none" strike="noStrike">
                <a:solidFill>
                  <a:srgbClr val="7F7F7F"/>
                </a:solidFill>
                <a:latin typeface="Arial"/>
                <a:ea typeface="Arial"/>
                <a:cs typeface="Arial"/>
                <a:sym typeface="Arial"/>
              </a:rPr>
              <a:t>from </a:t>
            </a:r>
            <a:r>
              <a:rPr lang="en-US" sz="2800">
                <a:solidFill>
                  <a:srgbClr val="7F7F7F"/>
                </a:solidFill>
              </a:rPr>
              <a:t>bottom-to-top</a:t>
            </a:r>
            <a:endParaRPr/>
          </a:p>
          <a:p>
            <a:pPr indent="-457200" lvl="1" marL="1371600" marR="0" rtl="0" algn="l">
              <a:lnSpc>
                <a:spcPct val="90000"/>
              </a:lnSpc>
              <a:spcBef>
                <a:spcPts val="1000"/>
              </a:spcBef>
              <a:spcAft>
                <a:spcPts val="0"/>
              </a:spcAft>
              <a:buClr>
                <a:srgbClr val="00B050"/>
              </a:buClr>
              <a:buSzPts val="2800"/>
              <a:buFont typeface="Noto Sans Symbols"/>
              <a:buChar char="✔"/>
            </a:pPr>
            <a:r>
              <a:rPr b="0" i="0" lang="en-US" sz="2800" u="none" cap="none" strike="noStrike">
                <a:solidFill>
                  <a:srgbClr val="7F7F7F"/>
                </a:solidFill>
                <a:latin typeface="Arial"/>
                <a:ea typeface="Arial"/>
                <a:cs typeface="Arial"/>
                <a:sym typeface="Arial"/>
              </a:rPr>
              <a:t>Compliance – Clear Data Sovereignty, Legal boundaries and responsibilities.</a:t>
            </a:r>
            <a:endParaRPr/>
          </a:p>
          <a:p>
            <a:pPr indent="-457200" lvl="1" marL="1371600" marR="0" rtl="0" algn="l">
              <a:lnSpc>
                <a:spcPct val="90000"/>
              </a:lnSpc>
              <a:spcBef>
                <a:spcPts val="1000"/>
              </a:spcBef>
              <a:spcAft>
                <a:spcPts val="0"/>
              </a:spcAft>
              <a:buClr>
                <a:srgbClr val="00B050"/>
              </a:buClr>
              <a:buSzPts val="2800"/>
              <a:buFont typeface="Noto Sans Symbols"/>
              <a:buChar char="✔"/>
            </a:pPr>
            <a:r>
              <a:rPr b="0" i="0" lang="en-US" sz="2800" u="none" cap="none" strike="noStrike">
                <a:solidFill>
                  <a:srgbClr val="7F7F7F"/>
                </a:solidFill>
                <a:latin typeface="Arial"/>
                <a:ea typeface="Arial"/>
                <a:cs typeface="Arial"/>
                <a:sym typeface="Arial"/>
              </a:rPr>
              <a:t>Latency – workloads can be located as close to consumers as possible</a:t>
            </a:r>
            <a:endParaRPr/>
          </a:p>
          <a:p>
            <a:pPr indent="-254000" lvl="0" marL="457200" marR="0" rtl="0" algn="l">
              <a:lnSpc>
                <a:spcPct val="90000"/>
              </a:lnSpc>
              <a:spcBef>
                <a:spcPts val="2000"/>
              </a:spcBef>
              <a:spcAft>
                <a:spcPts val="0"/>
              </a:spcAft>
              <a:buClr>
                <a:schemeClr val="dk1"/>
              </a:buClr>
              <a:buSzPts val="3200"/>
              <a:buFont typeface="Arial"/>
              <a:buNone/>
            </a:pPr>
            <a:r>
              <a:t/>
            </a:r>
            <a:endParaRPr sz="32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 name="Shape 122"/>
        <p:cNvGrpSpPr/>
        <p:nvPr/>
      </p:nvGrpSpPr>
      <p:grpSpPr>
        <a:xfrm>
          <a:off x="0" y="0"/>
          <a:ext cx="0" cy="0"/>
          <a:chOff x="0" y="0"/>
          <a:chExt cx="0" cy="0"/>
        </a:xfrm>
      </p:grpSpPr>
      <p:sp>
        <p:nvSpPr>
          <p:cNvPr id="123" name="Google Shape;123;p5"/>
          <p:cNvSpPr/>
          <p:nvPr/>
        </p:nvSpPr>
        <p:spPr>
          <a:xfrm>
            <a:off x="0" y="0"/>
            <a:ext cx="24387175" cy="13716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A picture containing outdoor, blue, metalware, metal&#10;&#10;Description automatically generated" id="124" name="Google Shape;124;p5"/>
          <p:cNvPicPr preferRelativeResize="0"/>
          <p:nvPr/>
        </p:nvPicPr>
        <p:blipFill rotWithShape="1">
          <a:blip r:embed="rId3">
            <a:alphaModFix/>
          </a:blip>
          <a:srcRect b="0" l="0" r="6123" t="0"/>
          <a:stretch/>
        </p:blipFill>
        <p:spPr>
          <a:xfrm>
            <a:off x="14730073" y="-36"/>
            <a:ext cx="9657102" cy="13715998"/>
          </a:xfrm>
          <a:custGeom>
            <a:rect b="b" l="l" r="r" t="t"/>
            <a:pathLst>
              <a:path extrusionOk="0" h="6858000" w="4827922">
                <a:moveTo>
                  <a:pt x="4441" y="0"/>
                </a:moveTo>
                <a:lnTo>
                  <a:pt x="4827922" y="0"/>
                </a:lnTo>
                <a:lnTo>
                  <a:pt x="4827922"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a:noFill/>
          <a:ln>
            <a:noFill/>
          </a:ln>
        </p:spPr>
      </p:pic>
      <p:pic>
        <p:nvPicPr>
          <p:cNvPr id="125" name="Google Shape;125;p5"/>
          <p:cNvPicPr preferRelativeResize="0"/>
          <p:nvPr/>
        </p:nvPicPr>
        <p:blipFill rotWithShape="1">
          <a:blip r:embed="rId4">
            <a:alphaModFix/>
          </a:blip>
          <a:srcRect b="0" l="16028" r="0" t="0"/>
          <a:stretch/>
        </p:blipFill>
        <p:spPr>
          <a:xfrm>
            <a:off x="6239532" y="36"/>
            <a:ext cx="9933873" cy="13715998"/>
          </a:xfrm>
          <a:custGeom>
            <a:rect b="b" l="l" r="r" t="t"/>
            <a:pathLst>
              <a:path extrusionOk="0" h="6857999" w="4966290">
                <a:moveTo>
                  <a:pt x="0" y="0"/>
                </a:moveTo>
                <a:lnTo>
                  <a:pt x="4188230" y="0"/>
                </a:lnTo>
                <a:lnTo>
                  <a:pt x="4295735" y="210478"/>
                </a:lnTo>
                <a:cubicBezTo>
                  <a:pt x="4719089" y="1127919"/>
                  <a:pt x="4966290" y="2233909"/>
                  <a:pt x="4966290" y="3424428"/>
                </a:cubicBezTo>
                <a:cubicBezTo>
                  <a:pt x="4966290" y="4614948"/>
                  <a:pt x="4719089" y="5720938"/>
                  <a:pt x="4295735" y="6638378"/>
                </a:cubicBezTo>
                <a:lnTo>
                  <a:pt x="4183560" y="6857999"/>
                </a:lnTo>
                <a:lnTo>
                  <a:pt x="53039" y="6857999"/>
                </a:lnTo>
                <a:lnTo>
                  <a:pt x="132047" y="6695338"/>
                </a:lnTo>
                <a:cubicBezTo>
                  <a:pt x="555401" y="5777898"/>
                  <a:pt x="802602" y="4671908"/>
                  <a:pt x="802602" y="3481388"/>
                </a:cubicBezTo>
                <a:cubicBezTo>
                  <a:pt x="802602" y="2191659"/>
                  <a:pt x="512484" y="1001134"/>
                  <a:pt x="22579" y="42066"/>
                </a:cubicBezTo>
                <a:close/>
              </a:path>
            </a:pathLst>
          </a:custGeom>
          <a:noFill/>
          <a:ln>
            <a:noFill/>
          </a:ln>
        </p:spPr>
      </p:pic>
      <p:sp>
        <p:nvSpPr>
          <p:cNvPr id="126" name="Google Shape;126;p5"/>
          <p:cNvSpPr/>
          <p:nvPr/>
        </p:nvSpPr>
        <p:spPr>
          <a:xfrm>
            <a:off x="0" y="0"/>
            <a:ext cx="7892657" cy="13716000"/>
          </a:xfrm>
          <a:custGeom>
            <a:rect b="b" l="l" r="r" t="t"/>
            <a:pathLst>
              <a:path extrusionOk="0" h="6858000" w="3945815">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solidFill>
            <a:schemeClr val="lt1"/>
          </a:solidFill>
          <a:ln cap="flat" cmpd="sng" w="9525">
            <a:solidFill>
              <a:srgbClr val="EFEFEF"/>
            </a:solidFill>
            <a:prstDash val="solid"/>
            <a:miter lim="800000"/>
            <a:headEnd len="sm" w="sm" type="none"/>
            <a:tailEnd len="sm" w="sm" type="none"/>
          </a:ln>
          <a:effectLst>
            <a:outerShdw blurRad="50800" rotWithShape="0" algn="l" dist="38100">
              <a:srgbClr val="D8D8D8">
                <a:alpha val="2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7" name="Google Shape;127;p5"/>
          <p:cNvSpPr/>
          <p:nvPr/>
        </p:nvSpPr>
        <p:spPr>
          <a:xfrm>
            <a:off x="0" y="0"/>
            <a:ext cx="7874365" cy="13716000"/>
          </a:xfrm>
          <a:custGeom>
            <a:rect b="b" l="l" r="r" t="t"/>
            <a:pathLst>
              <a:path extrusionOk="0" h="6858000" w="393667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8" name="Google Shape;128;p5"/>
          <p:cNvSpPr txBox="1"/>
          <p:nvPr>
            <p:ph type="title"/>
          </p:nvPr>
        </p:nvSpPr>
        <p:spPr>
          <a:xfrm>
            <a:off x="896228" y="1362076"/>
            <a:ext cx="5609739"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5600"/>
              <a:buFont typeface="Arial"/>
              <a:buNone/>
            </a:pPr>
            <a:r>
              <a:rPr lang="en-US" sz="5600">
                <a:extLst>
                  <a:ext uri="http://customooxmlschemas.google.com/">
                    <go:slidesCustomData xmlns:go="http://customooxmlschemas.google.com/" textRoundtripDataId="0"/>
                  </a:ext>
                </a:extLst>
              </a:rPr>
              <a:t>The on-prem challenge</a:t>
            </a:r>
            <a:endParaRPr sz="5600"/>
          </a:p>
        </p:txBody>
      </p:sp>
      <p:sp>
        <p:nvSpPr>
          <p:cNvPr id="129" name="Google Shape;129;p5"/>
          <p:cNvSpPr/>
          <p:nvPr/>
        </p:nvSpPr>
        <p:spPr>
          <a:xfrm>
            <a:off x="0" y="2033734"/>
            <a:ext cx="256065" cy="1307806"/>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30" name="Google Shape;130;p5"/>
          <p:cNvSpPr/>
          <p:nvPr/>
        </p:nvSpPr>
        <p:spPr>
          <a:xfrm>
            <a:off x="877938" y="4179882"/>
            <a:ext cx="5670018" cy="36576"/>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1" name="Google Shape;131;p5"/>
          <p:cNvSpPr txBox="1"/>
          <p:nvPr>
            <p:ph idx="1" type="body"/>
          </p:nvPr>
        </p:nvSpPr>
        <p:spPr>
          <a:xfrm>
            <a:off x="896228" y="4516342"/>
            <a:ext cx="6741701" cy="7837584"/>
          </a:xfrm>
          <a:prstGeom prst="rect">
            <a:avLst/>
          </a:prstGeom>
          <a:noFill/>
          <a:ln>
            <a:noFill/>
          </a:ln>
        </p:spPr>
        <p:txBody>
          <a:bodyPr anchorCtr="0" anchor="t" bIns="45700" lIns="91425" spcFirstLastPara="1" rIns="91425" wrap="square" tIns="45700">
            <a:noAutofit/>
          </a:bodyPr>
          <a:lstStyle/>
          <a:p>
            <a:pPr indent="-450850" lvl="0" marL="457200" rtl="0" algn="l">
              <a:lnSpc>
                <a:spcPct val="80000"/>
              </a:lnSpc>
              <a:spcBef>
                <a:spcPts val="0"/>
              </a:spcBef>
              <a:spcAft>
                <a:spcPts val="0"/>
              </a:spcAft>
              <a:buClr>
                <a:schemeClr val="dk1"/>
              </a:buClr>
              <a:buSzPts val="3230"/>
              <a:buChar char="•"/>
            </a:pPr>
            <a:r>
              <a:rPr lang="en-US" sz="3230"/>
              <a:t>Appropriate Datacent</a:t>
            </a:r>
            <a:r>
              <a:rPr lang="en-US" sz="3230"/>
              <a:t>er</a:t>
            </a:r>
            <a:r>
              <a:rPr lang="en-US" sz="3230"/>
              <a:t>(s)</a:t>
            </a:r>
            <a:endParaRPr sz="5080"/>
          </a:p>
          <a:p>
            <a:pPr indent="0" lvl="1" marL="914400" rtl="0" algn="l">
              <a:lnSpc>
                <a:spcPct val="80000"/>
              </a:lnSpc>
              <a:spcBef>
                <a:spcPts val="1000"/>
              </a:spcBef>
              <a:spcAft>
                <a:spcPts val="0"/>
              </a:spcAft>
              <a:buClr>
                <a:srgbClr val="7F7F7F"/>
              </a:buClr>
              <a:buSzPts val="2590"/>
              <a:buNone/>
            </a:pPr>
            <a:r>
              <a:rPr i="1" lang="en-US" sz="2490">
                <a:solidFill>
                  <a:srgbClr val="7F7F7F"/>
                </a:solidFill>
              </a:rPr>
              <a:t>Cooling, Cabling, Power, Security</a:t>
            </a:r>
            <a:endParaRPr sz="4340"/>
          </a:p>
          <a:p>
            <a:pPr indent="-450850" lvl="0" marL="457200" rtl="0" algn="l">
              <a:lnSpc>
                <a:spcPct val="80000"/>
              </a:lnSpc>
              <a:spcBef>
                <a:spcPts val="2000"/>
              </a:spcBef>
              <a:spcAft>
                <a:spcPts val="0"/>
              </a:spcAft>
              <a:buClr>
                <a:schemeClr val="dk1"/>
              </a:buClr>
              <a:buSzPts val="3230"/>
              <a:buChar char="•"/>
            </a:pPr>
            <a:r>
              <a:rPr lang="en-US" sz="3230"/>
              <a:t>Adequate connectivity</a:t>
            </a:r>
            <a:endParaRPr sz="5080"/>
          </a:p>
          <a:p>
            <a:pPr indent="0" lvl="1" marL="914400" rtl="0" algn="l">
              <a:lnSpc>
                <a:spcPct val="80000"/>
              </a:lnSpc>
              <a:spcBef>
                <a:spcPts val="1000"/>
              </a:spcBef>
              <a:spcAft>
                <a:spcPts val="0"/>
              </a:spcAft>
              <a:buClr>
                <a:srgbClr val="7F7F7F"/>
              </a:buClr>
              <a:buSzPts val="2590"/>
              <a:buNone/>
            </a:pPr>
            <a:r>
              <a:rPr i="1" lang="en-US" sz="2490">
                <a:solidFill>
                  <a:srgbClr val="7F7F7F"/>
                </a:solidFill>
              </a:rPr>
              <a:t>Internet Adjacent, Diverse routing, Low Latency</a:t>
            </a:r>
            <a:endParaRPr sz="3230"/>
          </a:p>
          <a:p>
            <a:pPr indent="-450850" lvl="0" marL="457200" rtl="0" algn="l">
              <a:lnSpc>
                <a:spcPct val="80000"/>
              </a:lnSpc>
              <a:spcBef>
                <a:spcPts val="2000"/>
              </a:spcBef>
              <a:spcAft>
                <a:spcPts val="0"/>
              </a:spcAft>
              <a:buClr>
                <a:schemeClr val="dk1"/>
              </a:buClr>
              <a:buSzPts val="3230"/>
              <a:buChar char="•"/>
            </a:pPr>
            <a:r>
              <a:rPr lang="en-US" sz="3230"/>
              <a:t>Managing Availability</a:t>
            </a:r>
            <a:endParaRPr sz="5080"/>
          </a:p>
          <a:p>
            <a:pPr indent="0" lvl="1" marL="914400" rtl="0" algn="l">
              <a:lnSpc>
                <a:spcPct val="80000"/>
              </a:lnSpc>
              <a:spcBef>
                <a:spcPts val="1000"/>
              </a:spcBef>
              <a:spcAft>
                <a:spcPts val="0"/>
              </a:spcAft>
              <a:buClr>
                <a:srgbClr val="7F7F7F"/>
              </a:buClr>
              <a:buSzPts val="2590"/>
              <a:buNone/>
            </a:pPr>
            <a:r>
              <a:rPr i="1" lang="en-US" sz="2490">
                <a:solidFill>
                  <a:srgbClr val="7F7F7F"/>
                </a:solidFill>
              </a:rPr>
              <a:t>Maintenance windows, multiple sites, unplanned outages</a:t>
            </a:r>
            <a:endParaRPr sz="4340"/>
          </a:p>
          <a:p>
            <a:pPr indent="-450850" lvl="0" marL="457200" rtl="0" algn="l">
              <a:lnSpc>
                <a:spcPct val="80000"/>
              </a:lnSpc>
              <a:spcBef>
                <a:spcPts val="2000"/>
              </a:spcBef>
              <a:spcAft>
                <a:spcPts val="0"/>
              </a:spcAft>
              <a:buClr>
                <a:schemeClr val="dk1"/>
              </a:buClr>
              <a:buSzPts val="3230"/>
              <a:buChar char="•"/>
            </a:pPr>
            <a:r>
              <a:rPr lang="en-US" sz="3230"/>
              <a:t>Scaling</a:t>
            </a:r>
            <a:endParaRPr sz="5080"/>
          </a:p>
          <a:p>
            <a:pPr indent="0" lvl="1" marL="914400" rtl="0" algn="l">
              <a:lnSpc>
                <a:spcPct val="90000"/>
              </a:lnSpc>
              <a:spcBef>
                <a:spcPts val="1000"/>
              </a:spcBef>
              <a:spcAft>
                <a:spcPts val="0"/>
              </a:spcAft>
              <a:buClr>
                <a:srgbClr val="7F7F7F"/>
              </a:buClr>
              <a:buSzPts val="2590"/>
              <a:buNone/>
            </a:pPr>
            <a:r>
              <a:rPr i="1" lang="en-US" sz="2490">
                <a:solidFill>
                  <a:srgbClr val="7F7F7F"/>
                </a:solidFill>
              </a:rPr>
              <a:t>Support contracts, Finding hardware, purchase cost</a:t>
            </a:r>
            <a:endParaRPr sz="4340"/>
          </a:p>
          <a:p>
            <a:pPr indent="-450850" lvl="0" marL="457200" rtl="0" algn="l">
              <a:lnSpc>
                <a:spcPct val="80000"/>
              </a:lnSpc>
              <a:spcBef>
                <a:spcPts val="2000"/>
              </a:spcBef>
              <a:spcAft>
                <a:spcPts val="0"/>
              </a:spcAft>
              <a:buClr>
                <a:schemeClr val="dk1"/>
              </a:buClr>
              <a:buSzPts val="3230"/>
              <a:buChar char="•"/>
            </a:pPr>
            <a:r>
              <a:rPr b="1" lang="en-US" sz="3230"/>
              <a:t>Scaling!</a:t>
            </a:r>
            <a:endParaRPr b="1" sz="5080"/>
          </a:p>
          <a:p>
            <a:pPr indent="0" lvl="1" marL="914400" rtl="0" algn="l">
              <a:lnSpc>
                <a:spcPct val="100000"/>
              </a:lnSpc>
              <a:spcBef>
                <a:spcPts val="1000"/>
              </a:spcBef>
              <a:spcAft>
                <a:spcPts val="0"/>
              </a:spcAft>
              <a:buClr>
                <a:srgbClr val="7F7F7F"/>
              </a:buClr>
              <a:buSzPts val="2590"/>
              <a:buNone/>
            </a:pPr>
            <a:r>
              <a:rPr i="1" lang="en-US" sz="2490">
                <a:solidFill>
                  <a:srgbClr val="7F7F7F"/>
                </a:solidFill>
              </a:rPr>
              <a:t>Quantities, Shipping, BoM</a:t>
            </a:r>
            <a:endParaRPr sz="4340"/>
          </a:p>
          <a:p>
            <a:pPr indent="-450850" lvl="0" marL="457200" rtl="0" algn="l">
              <a:lnSpc>
                <a:spcPct val="80000"/>
              </a:lnSpc>
              <a:spcBef>
                <a:spcPts val="2000"/>
              </a:spcBef>
              <a:spcAft>
                <a:spcPts val="0"/>
              </a:spcAft>
              <a:buClr>
                <a:schemeClr val="accent1"/>
              </a:buClr>
              <a:buSzPts val="3230"/>
              <a:buChar char="•"/>
            </a:pPr>
            <a:r>
              <a:rPr b="1" lang="en-US" sz="3230">
                <a:solidFill>
                  <a:schemeClr val="accent1"/>
                </a:solidFill>
              </a:rPr>
              <a:t>Scaling!!</a:t>
            </a:r>
            <a:endParaRPr b="1" sz="5080">
              <a:solidFill>
                <a:schemeClr val="accent1"/>
              </a:solidFill>
            </a:endParaRPr>
          </a:p>
          <a:p>
            <a:pPr indent="0" lvl="1" marL="914400" rtl="0" algn="l">
              <a:lnSpc>
                <a:spcPct val="100000"/>
              </a:lnSpc>
              <a:spcBef>
                <a:spcPts val="1000"/>
              </a:spcBef>
              <a:spcAft>
                <a:spcPts val="0"/>
              </a:spcAft>
              <a:buClr>
                <a:srgbClr val="7F7F7F"/>
              </a:buClr>
              <a:buSzPts val="2590"/>
              <a:buNone/>
            </a:pPr>
            <a:r>
              <a:rPr i="1" lang="en-US" sz="2490">
                <a:solidFill>
                  <a:srgbClr val="7F7F7F"/>
                </a:solidFill>
              </a:rPr>
              <a:t>Predict Growth, Business Case, RoI</a:t>
            </a:r>
            <a:endParaRPr i="1" sz="2490">
              <a:solidFill>
                <a:srgbClr val="7F7F7F"/>
              </a:solidFill>
            </a:endParaRPr>
          </a:p>
          <a:p>
            <a:pPr indent="-245745" lvl="0" marL="457200" rtl="0" algn="l">
              <a:lnSpc>
                <a:spcPct val="80000"/>
              </a:lnSpc>
              <a:spcBef>
                <a:spcPts val="2000"/>
              </a:spcBef>
              <a:spcAft>
                <a:spcPts val="0"/>
              </a:spcAft>
              <a:buClr>
                <a:schemeClr val="dk1"/>
              </a:buClr>
              <a:buSzPts val="3330"/>
              <a:buNone/>
            </a:pPr>
            <a:r>
              <a:t/>
            </a:r>
            <a:endParaRPr sz="3230"/>
          </a:p>
          <a:p>
            <a:pPr indent="-245745" lvl="0" marL="457200" rtl="0" algn="l">
              <a:lnSpc>
                <a:spcPct val="80000"/>
              </a:lnSpc>
              <a:spcBef>
                <a:spcPts val="2000"/>
              </a:spcBef>
              <a:spcAft>
                <a:spcPts val="0"/>
              </a:spcAft>
              <a:buClr>
                <a:schemeClr val="dk1"/>
              </a:buClr>
              <a:buSzPts val="3330"/>
              <a:buNone/>
            </a:pPr>
            <a:r>
              <a:t/>
            </a:r>
            <a:endParaRPr sz="3230"/>
          </a:p>
          <a:p>
            <a:pPr indent="-245745" lvl="0" marL="457200" rtl="0" algn="l">
              <a:lnSpc>
                <a:spcPct val="80000"/>
              </a:lnSpc>
              <a:spcBef>
                <a:spcPts val="2000"/>
              </a:spcBef>
              <a:spcAft>
                <a:spcPts val="0"/>
              </a:spcAft>
              <a:buClr>
                <a:schemeClr val="dk1"/>
              </a:buClr>
              <a:buSzPts val="3330"/>
              <a:buNone/>
            </a:pPr>
            <a:r>
              <a:t/>
            </a:r>
            <a:endParaRPr sz="3230"/>
          </a:p>
          <a:p>
            <a:pPr indent="-245745" lvl="0" marL="457200" rtl="0" algn="l">
              <a:lnSpc>
                <a:spcPct val="80000"/>
              </a:lnSpc>
              <a:spcBef>
                <a:spcPts val="2000"/>
              </a:spcBef>
              <a:spcAft>
                <a:spcPts val="0"/>
              </a:spcAft>
              <a:buClr>
                <a:schemeClr val="dk1"/>
              </a:buClr>
              <a:buSzPts val="3330"/>
              <a:buNone/>
            </a:pPr>
            <a:r>
              <a:t/>
            </a:r>
            <a:endParaRPr sz="3230"/>
          </a:p>
          <a:p>
            <a:pPr indent="-245745" lvl="0" marL="457200" rtl="0" algn="l">
              <a:lnSpc>
                <a:spcPct val="80000"/>
              </a:lnSpc>
              <a:spcBef>
                <a:spcPts val="2000"/>
              </a:spcBef>
              <a:spcAft>
                <a:spcPts val="0"/>
              </a:spcAft>
              <a:buClr>
                <a:schemeClr val="dk1"/>
              </a:buClr>
              <a:buSzPts val="3330"/>
              <a:buNone/>
            </a:pPr>
            <a:r>
              <a:t/>
            </a:r>
            <a:endParaRPr sz="323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6"/>
          <p:cNvSpPr txBox="1"/>
          <p:nvPr>
            <p:ph type="title"/>
          </p:nvPr>
        </p:nvSpPr>
        <p:spPr>
          <a:xfrm>
            <a:off x="1663917" y="3419477"/>
            <a:ext cx="14645007" cy="570547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12000"/>
              <a:buFont typeface="Arial"/>
              <a:buNone/>
            </a:pPr>
            <a:r>
              <a:rPr lang="en-US"/>
              <a:t>Availability</a:t>
            </a:r>
            <a:endParaRPr/>
          </a:p>
        </p:txBody>
      </p:sp>
      <p:sp>
        <p:nvSpPr>
          <p:cNvPr id="137" name="Google Shape;137;p6"/>
          <p:cNvSpPr txBox="1"/>
          <p:nvPr>
            <p:ph idx="1" type="body"/>
          </p:nvPr>
        </p:nvSpPr>
        <p:spPr>
          <a:xfrm>
            <a:off x="1663917" y="9178927"/>
            <a:ext cx="21033938" cy="300037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4800"/>
              <a:buNone/>
            </a:pPr>
            <a:r>
              <a:rPr lang="en-US"/>
              <a:t>Understanding the cost implications of an availability model</a:t>
            </a:r>
            <a:endParaRPr/>
          </a:p>
        </p:txBody>
      </p:sp>
      <p:sp>
        <p:nvSpPr>
          <p:cNvPr id="138" name="Google Shape;138;p6"/>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7"/>
          <p:cNvSpPr txBox="1"/>
          <p:nvPr>
            <p:ph type="title"/>
          </p:nvPr>
        </p:nvSpPr>
        <p:spPr>
          <a:xfrm>
            <a:off x="1676619" y="730251"/>
            <a:ext cx="1891431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Understanding Availability</a:t>
            </a:r>
            <a:endParaRPr/>
          </a:p>
        </p:txBody>
      </p:sp>
      <p:graphicFrame>
        <p:nvGraphicFramePr>
          <p:cNvPr id="144" name="Google Shape;144;p7"/>
          <p:cNvGraphicFramePr/>
          <p:nvPr/>
        </p:nvGraphicFramePr>
        <p:xfrm>
          <a:off x="2664363" y="3930000"/>
          <a:ext cx="3000000" cy="3000000"/>
        </p:xfrm>
        <a:graphic>
          <a:graphicData uri="http://schemas.openxmlformats.org/drawingml/2006/table">
            <a:tbl>
              <a:tblPr>
                <a:noFill/>
                <a:tableStyleId>{3E335D72-AED1-4418-8BFA-9137D05B6C6D}</a:tableStyleId>
              </a:tblPr>
              <a:tblGrid>
                <a:gridCol w="3318775"/>
                <a:gridCol w="5288850"/>
                <a:gridCol w="5325850"/>
                <a:gridCol w="5288850"/>
              </a:tblGrid>
              <a:tr h="396200">
                <a:tc>
                  <a:txBody>
                    <a:bodyPr/>
                    <a:lstStyle/>
                    <a:p>
                      <a:pPr indent="0" lvl="0" marL="0" rtl="0" algn="l">
                        <a:spcBef>
                          <a:spcPts val="0"/>
                        </a:spcBef>
                        <a:spcAft>
                          <a:spcPts val="0"/>
                        </a:spcAft>
                        <a:buNone/>
                      </a:pPr>
                      <a:r>
                        <a:t/>
                      </a:r>
                      <a:endParaRPr sz="5000"/>
                    </a:p>
                  </a:txBody>
                  <a:tcPr marT="91425" marB="91425" marR="91425" marL="91425">
                    <a:lnL cap="flat" cmpd="sng" w="9525">
                      <a:solidFill>
                        <a:schemeClr val="l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US" sz="3000">
                          <a:solidFill>
                            <a:srgbClr val="7F7F7F"/>
                          </a:solidFill>
                        </a:rPr>
                        <a:t>Description</a:t>
                      </a:r>
                      <a:endParaRPr b="1" sz="3000">
                        <a:solidFill>
                          <a:srgbClr val="7F7F7F"/>
                        </a:solidFill>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sz="3000">
                          <a:solidFill>
                            <a:srgbClr val="7F7F7F"/>
                          </a:solidFill>
                        </a:rPr>
                        <a:t>Public Perception</a:t>
                      </a:r>
                      <a:endParaRPr b="1" sz="3000">
                        <a:solidFill>
                          <a:srgbClr val="7F7F7F"/>
                        </a:solidFill>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c>
                  <a:txBody>
                    <a:bodyPr/>
                    <a:lstStyle/>
                    <a:p>
                      <a:pPr indent="0" lvl="0" marL="0" rtl="0" algn="ctr">
                        <a:spcBef>
                          <a:spcPts val="0"/>
                        </a:spcBef>
                        <a:spcAft>
                          <a:spcPts val="0"/>
                        </a:spcAft>
                        <a:buNone/>
                      </a:pPr>
                      <a:r>
                        <a:rPr b="1" lang="en-US" sz="3000">
                          <a:solidFill>
                            <a:srgbClr val="7F7F7F"/>
                          </a:solidFill>
                        </a:rPr>
                        <a:t>Regulator Perception</a:t>
                      </a:r>
                      <a:endParaRPr b="1" sz="3000">
                        <a:solidFill>
                          <a:srgbClr val="7F7F7F"/>
                        </a:solidFill>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tcPr>
                </a:tc>
              </a:tr>
              <a:tr h="396200">
                <a:tc>
                  <a:txBody>
                    <a:bodyPr/>
                    <a:lstStyle/>
                    <a:p>
                      <a:pPr indent="0" lvl="0" marL="0" rtl="0" algn="l">
                        <a:spcBef>
                          <a:spcPts val="0"/>
                        </a:spcBef>
                        <a:spcAft>
                          <a:spcPts val="0"/>
                        </a:spcAft>
                        <a:buNone/>
                      </a:pPr>
                      <a:r>
                        <a:rPr lang="en-US" sz="5000">
                          <a:solidFill>
                            <a:schemeClr val="lt1"/>
                          </a:solidFill>
                        </a:rPr>
                        <a:t>1 minutes</a:t>
                      </a:r>
                      <a:endParaRPr sz="5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76BA"/>
                    </a:solidFill>
                  </a:tcPr>
                </a:tc>
                <a:tc>
                  <a:txBody>
                    <a:bodyPr/>
                    <a:lstStyle/>
                    <a:p>
                      <a:pPr indent="0" lvl="0" marL="0" rtl="0" algn="ctr">
                        <a:spcBef>
                          <a:spcPts val="0"/>
                        </a:spcBef>
                        <a:spcAft>
                          <a:spcPts val="0"/>
                        </a:spcAft>
                        <a:buNone/>
                      </a:pPr>
                      <a:r>
                        <a:rPr lang="en-US" sz="2200">
                          <a:solidFill>
                            <a:schemeClr val="lt1"/>
                          </a:solidFill>
                        </a:rPr>
                        <a:t>Absorbed by DFSP queues.</a:t>
                      </a:r>
                      <a:endParaRPr sz="22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76BA"/>
                    </a:solidFill>
                  </a:tcPr>
                </a:tc>
                <a:tc>
                  <a:txBody>
                    <a:bodyPr/>
                    <a:lstStyle/>
                    <a:p>
                      <a:pPr indent="0" lvl="0" marL="0" rtl="0" algn="ctr">
                        <a:spcBef>
                          <a:spcPts val="0"/>
                        </a:spcBef>
                        <a:spcAft>
                          <a:spcPts val="0"/>
                        </a:spcAft>
                        <a:buNone/>
                      </a:pPr>
                      <a:r>
                        <a:rPr lang="en-US" sz="2200">
                          <a:solidFill>
                            <a:schemeClr val="lt1"/>
                          </a:solidFill>
                        </a:rPr>
                        <a:t>Unnoticed.</a:t>
                      </a:r>
                      <a:endParaRPr sz="22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76BA"/>
                    </a:solidFill>
                  </a:tcPr>
                </a:tc>
                <a:tc>
                  <a:txBody>
                    <a:bodyPr/>
                    <a:lstStyle/>
                    <a:p>
                      <a:pPr indent="0" lvl="0" marL="0" rtl="0" algn="ctr">
                        <a:spcBef>
                          <a:spcPts val="0"/>
                        </a:spcBef>
                        <a:spcAft>
                          <a:spcPts val="0"/>
                        </a:spcAft>
                        <a:buNone/>
                      </a:pPr>
                      <a:r>
                        <a:rPr lang="en-US" sz="2200">
                          <a:solidFill>
                            <a:schemeClr val="lt1"/>
                          </a:solidFill>
                        </a:rPr>
                        <a:t>Unnoticed.</a:t>
                      </a:r>
                      <a:endParaRPr sz="22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76BA"/>
                    </a:solidFill>
                  </a:tcPr>
                </a:tc>
              </a:tr>
              <a:tr h="396200">
                <a:tc>
                  <a:txBody>
                    <a:bodyPr/>
                    <a:lstStyle/>
                    <a:p>
                      <a:pPr indent="0" lvl="0" marL="0" rtl="0" algn="l">
                        <a:spcBef>
                          <a:spcPts val="0"/>
                        </a:spcBef>
                        <a:spcAft>
                          <a:spcPts val="0"/>
                        </a:spcAft>
                        <a:buNone/>
                      </a:pPr>
                      <a:r>
                        <a:rPr lang="en-US" sz="5000">
                          <a:solidFill>
                            <a:schemeClr val="lt1"/>
                          </a:solidFill>
                        </a:rPr>
                        <a:t>5 minutes</a:t>
                      </a:r>
                      <a:endParaRPr sz="5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76BA"/>
                    </a:solidFill>
                  </a:tcPr>
                </a:tc>
                <a:tc>
                  <a:txBody>
                    <a:bodyPr/>
                    <a:lstStyle/>
                    <a:p>
                      <a:pPr indent="0" lvl="0" marL="0" rtl="0" algn="ctr">
                        <a:spcBef>
                          <a:spcPts val="0"/>
                        </a:spcBef>
                        <a:spcAft>
                          <a:spcPts val="0"/>
                        </a:spcAft>
                        <a:buNone/>
                      </a:pPr>
                      <a:r>
                        <a:rPr lang="en-US" sz="2200">
                          <a:solidFill>
                            <a:schemeClr val="lt1"/>
                          </a:solidFill>
                        </a:rPr>
                        <a:t>Timeout and Retry thresholds reached.  </a:t>
                      </a:r>
                      <a:endParaRPr sz="22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76BA"/>
                    </a:solidFill>
                  </a:tcPr>
                </a:tc>
                <a:tc>
                  <a:txBody>
                    <a:bodyPr/>
                    <a:lstStyle/>
                    <a:p>
                      <a:pPr indent="0" lvl="0" marL="0" rtl="0" algn="ctr">
                        <a:spcBef>
                          <a:spcPts val="0"/>
                        </a:spcBef>
                        <a:spcAft>
                          <a:spcPts val="0"/>
                        </a:spcAft>
                        <a:buNone/>
                      </a:pPr>
                      <a:r>
                        <a:rPr lang="en-US" sz="2200">
                          <a:solidFill>
                            <a:schemeClr val="lt1"/>
                          </a:solidFill>
                        </a:rPr>
                        <a:t>Transactions aborted.   Customers Retry.</a:t>
                      </a:r>
                      <a:endParaRPr sz="22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76BA"/>
                    </a:solidFill>
                  </a:tcPr>
                </a:tc>
                <a:tc>
                  <a:txBody>
                    <a:bodyPr/>
                    <a:lstStyle/>
                    <a:p>
                      <a:pPr indent="0" lvl="0" marL="0" rtl="0" algn="ctr">
                        <a:spcBef>
                          <a:spcPts val="0"/>
                        </a:spcBef>
                        <a:spcAft>
                          <a:spcPts val="0"/>
                        </a:spcAft>
                        <a:buNone/>
                      </a:pPr>
                      <a:r>
                        <a:rPr lang="en-US" sz="2200">
                          <a:solidFill>
                            <a:schemeClr val="lt1"/>
                          </a:solidFill>
                        </a:rPr>
                        <a:t>Unconcerned.</a:t>
                      </a:r>
                      <a:endParaRPr sz="22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76BA"/>
                    </a:solidFill>
                  </a:tcPr>
                </a:tc>
              </a:tr>
              <a:tr h="396200">
                <a:tc>
                  <a:txBody>
                    <a:bodyPr/>
                    <a:lstStyle/>
                    <a:p>
                      <a:pPr indent="0" lvl="0" marL="0" rtl="0" algn="l">
                        <a:spcBef>
                          <a:spcPts val="0"/>
                        </a:spcBef>
                        <a:spcAft>
                          <a:spcPts val="0"/>
                        </a:spcAft>
                        <a:buNone/>
                      </a:pPr>
                      <a:r>
                        <a:rPr lang="en-US" sz="5000">
                          <a:solidFill>
                            <a:schemeClr val="lt1"/>
                          </a:solidFill>
                        </a:rPr>
                        <a:t>10 minutes</a:t>
                      </a:r>
                      <a:endParaRPr sz="5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76BA"/>
                    </a:solidFill>
                  </a:tcPr>
                </a:tc>
                <a:tc>
                  <a:txBody>
                    <a:bodyPr/>
                    <a:lstStyle/>
                    <a:p>
                      <a:pPr indent="0" lvl="0" marL="0" rtl="0" algn="ctr">
                        <a:spcBef>
                          <a:spcPts val="0"/>
                        </a:spcBef>
                        <a:spcAft>
                          <a:spcPts val="0"/>
                        </a:spcAft>
                        <a:buClr>
                          <a:schemeClr val="dk1"/>
                        </a:buClr>
                        <a:buSzPts val="1100"/>
                        <a:buFont typeface="Arial"/>
                        <a:buNone/>
                      </a:pPr>
                      <a:r>
                        <a:rPr lang="en-US" sz="2200">
                          <a:solidFill>
                            <a:schemeClr val="lt1"/>
                          </a:solidFill>
                        </a:rPr>
                        <a:t>Customer Retries fail.</a:t>
                      </a:r>
                      <a:endParaRPr sz="22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76BA"/>
                    </a:solidFill>
                  </a:tcPr>
                </a:tc>
                <a:tc>
                  <a:txBody>
                    <a:bodyPr/>
                    <a:lstStyle/>
                    <a:p>
                      <a:pPr indent="0" lvl="0" marL="0" rtl="0" algn="ctr">
                        <a:spcBef>
                          <a:spcPts val="0"/>
                        </a:spcBef>
                        <a:spcAft>
                          <a:spcPts val="0"/>
                        </a:spcAft>
                        <a:buNone/>
                      </a:pPr>
                      <a:r>
                        <a:rPr lang="en-US" sz="2200">
                          <a:solidFill>
                            <a:schemeClr val="lt1"/>
                          </a:solidFill>
                        </a:rPr>
                        <a:t>System is </a:t>
                      </a:r>
                      <a:r>
                        <a:rPr lang="en-US" sz="2200">
                          <a:solidFill>
                            <a:schemeClr val="lt1"/>
                          </a:solidFill>
                        </a:rPr>
                        <a:t>perceived</a:t>
                      </a:r>
                      <a:r>
                        <a:rPr lang="en-US" sz="2200">
                          <a:solidFill>
                            <a:schemeClr val="lt1"/>
                          </a:solidFill>
                        </a:rPr>
                        <a:t> as “Down”.</a:t>
                      </a:r>
                      <a:endParaRPr sz="22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76BA"/>
                    </a:solidFill>
                  </a:tcPr>
                </a:tc>
                <a:tc>
                  <a:txBody>
                    <a:bodyPr/>
                    <a:lstStyle/>
                    <a:p>
                      <a:pPr indent="0" lvl="0" marL="0" rtl="0" algn="ctr">
                        <a:spcBef>
                          <a:spcPts val="0"/>
                        </a:spcBef>
                        <a:spcAft>
                          <a:spcPts val="0"/>
                        </a:spcAft>
                        <a:buNone/>
                      </a:pPr>
                      <a:r>
                        <a:rPr lang="en-US" sz="2200">
                          <a:solidFill>
                            <a:schemeClr val="lt1"/>
                          </a:solidFill>
                        </a:rPr>
                        <a:t>Interested.</a:t>
                      </a:r>
                      <a:endParaRPr sz="22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76BA"/>
                    </a:solidFill>
                  </a:tcPr>
                </a:tc>
              </a:tr>
              <a:tr h="396200">
                <a:tc>
                  <a:txBody>
                    <a:bodyPr/>
                    <a:lstStyle/>
                    <a:p>
                      <a:pPr indent="0" lvl="0" marL="0" rtl="0" algn="l">
                        <a:spcBef>
                          <a:spcPts val="0"/>
                        </a:spcBef>
                        <a:spcAft>
                          <a:spcPts val="0"/>
                        </a:spcAft>
                        <a:buNone/>
                      </a:pPr>
                      <a:r>
                        <a:rPr lang="en-US" sz="5000">
                          <a:solidFill>
                            <a:schemeClr val="lt1"/>
                          </a:solidFill>
                        </a:rPr>
                        <a:t>20 minutes</a:t>
                      </a:r>
                      <a:endParaRPr sz="5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76BA"/>
                    </a:solidFill>
                  </a:tcPr>
                </a:tc>
                <a:tc>
                  <a:txBody>
                    <a:bodyPr/>
                    <a:lstStyle/>
                    <a:p>
                      <a:pPr indent="0" lvl="0" marL="0" rtl="0" algn="ctr">
                        <a:spcBef>
                          <a:spcPts val="0"/>
                        </a:spcBef>
                        <a:spcAft>
                          <a:spcPts val="0"/>
                        </a:spcAft>
                        <a:buNone/>
                      </a:pPr>
                      <a:r>
                        <a:rPr lang="en-US" sz="2200">
                          <a:solidFill>
                            <a:schemeClr val="lt1"/>
                          </a:solidFill>
                        </a:rPr>
                        <a:t>Repeated retries fail.</a:t>
                      </a:r>
                      <a:endParaRPr sz="22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76BA"/>
                    </a:solidFill>
                  </a:tcPr>
                </a:tc>
                <a:tc>
                  <a:txBody>
                    <a:bodyPr/>
                    <a:lstStyle/>
                    <a:p>
                      <a:pPr indent="0" lvl="0" marL="0" rtl="0" algn="ctr">
                        <a:spcBef>
                          <a:spcPts val="0"/>
                        </a:spcBef>
                        <a:spcAft>
                          <a:spcPts val="0"/>
                        </a:spcAft>
                        <a:buNone/>
                      </a:pPr>
                      <a:r>
                        <a:rPr lang="en-US" sz="2200">
                          <a:solidFill>
                            <a:schemeClr val="lt1"/>
                          </a:solidFill>
                        </a:rPr>
                        <a:t>Reputational Damage.</a:t>
                      </a:r>
                      <a:endParaRPr sz="22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76BA"/>
                    </a:solidFill>
                  </a:tcPr>
                </a:tc>
                <a:tc>
                  <a:txBody>
                    <a:bodyPr/>
                    <a:lstStyle/>
                    <a:p>
                      <a:pPr indent="0" lvl="0" marL="0" rtl="0" algn="ctr">
                        <a:spcBef>
                          <a:spcPts val="0"/>
                        </a:spcBef>
                        <a:spcAft>
                          <a:spcPts val="0"/>
                        </a:spcAft>
                        <a:buNone/>
                      </a:pPr>
                      <a:r>
                        <a:rPr lang="en-US" sz="2200">
                          <a:solidFill>
                            <a:schemeClr val="lt1"/>
                          </a:solidFill>
                        </a:rPr>
                        <a:t>Report expected.</a:t>
                      </a:r>
                      <a:endParaRPr sz="22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76BA"/>
                    </a:solidFill>
                  </a:tcPr>
                </a:tc>
              </a:tr>
              <a:tr h="396200">
                <a:tc>
                  <a:txBody>
                    <a:bodyPr/>
                    <a:lstStyle/>
                    <a:p>
                      <a:pPr indent="0" lvl="0" marL="0" rtl="0" algn="l">
                        <a:spcBef>
                          <a:spcPts val="0"/>
                        </a:spcBef>
                        <a:spcAft>
                          <a:spcPts val="0"/>
                        </a:spcAft>
                        <a:buNone/>
                      </a:pPr>
                      <a:r>
                        <a:rPr lang="en-US" sz="5000">
                          <a:solidFill>
                            <a:schemeClr val="lt1"/>
                          </a:solidFill>
                        </a:rPr>
                        <a:t>1+ hours</a:t>
                      </a:r>
                      <a:endParaRPr sz="50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76BA"/>
                    </a:solidFill>
                  </a:tcPr>
                </a:tc>
                <a:tc>
                  <a:txBody>
                    <a:bodyPr/>
                    <a:lstStyle/>
                    <a:p>
                      <a:pPr indent="0" lvl="0" marL="0" rtl="0" algn="ctr">
                        <a:spcBef>
                          <a:spcPts val="0"/>
                        </a:spcBef>
                        <a:spcAft>
                          <a:spcPts val="0"/>
                        </a:spcAft>
                        <a:buNone/>
                      </a:pPr>
                      <a:r>
                        <a:rPr lang="en-US" sz="2200">
                          <a:solidFill>
                            <a:schemeClr val="lt1"/>
                          </a:solidFill>
                        </a:rPr>
                        <a:t>Outrage cycle begins.</a:t>
                      </a:r>
                      <a:endParaRPr sz="22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76BA"/>
                    </a:solidFill>
                  </a:tcPr>
                </a:tc>
                <a:tc>
                  <a:txBody>
                    <a:bodyPr/>
                    <a:lstStyle/>
                    <a:p>
                      <a:pPr indent="0" lvl="0" marL="0" rtl="0" algn="ctr">
                        <a:spcBef>
                          <a:spcPts val="0"/>
                        </a:spcBef>
                        <a:spcAft>
                          <a:spcPts val="0"/>
                        </a:spcAft>
                        <a:buNone/>
                      </a:pPr>
                      <a:r>
                        <a:rPr lang="en-US" sz="2200">
                          <a:solidFill>
                            <a:schemeClr val="lt1"/>
                          </a:solidFill>
                        </a:rPr>
                        <a:t>Severe Reputational Damage.</a:t>
                      </a:r>
                      <a:endParaRPr sz="22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76BA"/>
                    </a:solidFill>
                  </a:tcPr>
                </a:tc>
                <a:tc>
                  <a:txBody>
                    <a:bodyPr/>
                    <a:lstStyle/>
                    <a:p>
                      <a:pPr indent="0" lvl="0" marL="0" rtl="0" algn="ctr">
                        <a:spcBef>
                          <a:spcPts val="0"/>
                        </a:spcBef>
                        <a:spcAft>
                          <a:spcPts val="0"/>
                        </a:spcAft>
                        <a:buNone/>
                      </a:pPr>
                      <a:r>
                        <a:rPr lang="en-US" sz="2200">
                          <a:solidFill>
                            <a:schemeClr val="lt1"/>
                          </a:solidFill>
                        </a:rPr>
                        <a:t>Audit likely.</a:t>
                      </a:r>
                      <a:endParaRPr sz="2200">
                        <a:solidFill>
                          <a:schemeClr val="lt1"/>
                        </a:solidFill>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76BA"/>
                    </a:solidFill>
                  </a:tcPr>
                </a:tc>
              </a:tr>
            </a:tbl>
          </a:graphicData>
        </a:graphic>
      </p:graphicFrame>
      <p:sp>
        <p:nvSpPr>
          <p:cNvPr id="145" name="Google Shape;145;p7"/>
          <p:cNvSpPr txBox="1"/>
          <p:nvPr/>
        </p:nvSpPr>
        <p:spPr>
          <a:xfrm>
            <a:off x="2072188" y="10565200"/>
            <a:ext cx="20242800" cy="1893300"/>
          </a:xfrm>
          <a:prstGeom prst="rect">
            <a:avLst/>
          </a:prstGeom>
          <a:noFill/>
          <a:ln>
            <a:noFill/>
          </a:ln>
        </p:spPr>
        <p:txBody>
          <a:bodyPr anchorCtr="0" anchor="t" bIns="91425" lIns="91425" spcFirstLastPara="1" rIns="91425" wrap="square" tIns="91425">
            <a:spAutoFit/>
          </a:bodyPr>
          <a:lstStyle/>
          <a:p>
            <a:pPr indent="-463550" lvl="0" marL="457200" rtl="0" algn="l">
              <a:spcBef>
                <a:spcPts val="0"/>
              </a:spcBef>
              <a:spcAft>
                <a:spcPts val="0"/>
              </a:spcAft>
              <a:buSzPts val="3700"/>
              <a:buChar char="●"/>
            </a:pPr>
            <a:r>
              <a:rPr lang="en-US" sz="3700"/>
              <a:t>Availability is an expensive.    </a:t>
            </a:r>
            <a:endParaRPr sz="3700"/>
          </a:p>
          <a:p>
            <a:pPr indent="-463550" lvl="0" marL="457200" rtl="0" algn="l">
              <a:spcBef>
                <a:spcPts val="0"/>
              </a:spcBef>
              <a:spcAft>
                <a:spcPts val="0"/>
              </a:spcAft>
              <a:buSzPts val="3700"/>
              <a:buChar char="●"/>
            </a:pPr>
            <a:r>
              <a:rPr lang="en-US" sz="3700"/>
              <a:t>Risk appetite should be decided, documented and agreed and communicated before Go-Live.</a:t>
            </a:r>
            <a:endParaRPr sz="3700"/>
          </a:p>
          <a:p>
            <a:pPr indent="-463550" lvl="0" marL="457200" rtl="0" algn="l">
              <a:spcBef>
                <a:spcPts val="0"/>
              </a:spcBef>
              <a:spcAft>
                <a:spcPts val="0"/>
              </a:spcAft>
              <a:buSzPts val="3700"/>
              <a:buChar char="●"/>
            </a:pPr>
            <a:r>
              <a:rPr lang="en-US" sz="3700"/>
              <a:t>Solution design should always consider risk-appetite.</a:t>
            </a:r>
            <a:endParaRPr sz="3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8"/>
          <p:cNvSpPr txBox="1"/>
          <p:nvPr>
            <p:ph type="title"/>
          </p:nvPr>
        </p:nvSpPr>
        <p:spPr>
          <a:xfrm>
            <a:off x="1676619" y="730251"/>
            <a:ext cx="1891431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Understanding Availability</a:t>
            </a:r>
            <a:endParaRPr/>
          </a:p>
        </p:txBody>
      </p:sp>
      <p:sp>
        <p:nvSpPr>
          <p:cNvPr id="151" name="Google Shape;151;p8"/>
          <p:cNvSpPr txBox="1"/>
          <p:nvPr/>
        </p:nvSpPr>
        <p:spPr>
          <a:xfrm>
            <a:off x="1676618" y="2719286"/>
            <a:ext cx="19572296" cy="900629"/>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7F7F7F"/>
              </a:buClr>
              <a:buSzPts val="5600"/>
              <a:buFont typeface="Arial"/>
              <a:buNone/>
            </a:pPr>
            <a:r>
              <a:rPr lang="en-US" sz="5600">
                <a:solidFill>
                  <a:srgbClr val="7F7F7F"/>
                </a:solidFill>
                <a:latin typeface="Arial"/>
                <a:ea typeface="Arial"/>
                <a:cs typeface="Arial"/>
                <a:sym typeface="Arial"/>
              </a:rPr>
              <a:t>Is N+1 enough:  Active + Passive</a:t>
            </a:r>
            <a:endParaRPr/>
          </a:p>
          <a:p>
            <a:pPr indent="0" lvl="0" marL="0" marR="0" rtl="0" algn="l">
              <a:lnSpc>
                <a:spcPct val="90000"/>
              </a:lnSpc>
              <a:spcBef>
                <a:spcPts val="2000"/>
              </a:spcBef>
              <a:spcAft>
                <a:spcPts val="0"/>
              </a:spcAft>
              <a:buClr>
                <a:schemeClr val="dk1"/>
              </a:buClr>
              <a:buSzPts val="5600"/>
              <a:buFont typeface="Arial"/>
              <a:buNone/>
            </a:pPr>
            <a:r>
              <a:t/>
            </a:r>
            <a:endParaRPr sz="5600">
              <a:solidFill>
                <a:srgbClr val="7F7F7F"/>
              </a:solidFill>
              <a:latin typeface="Arial"/>
              <a:ea typeface="Arial"/>
              <a:cs typeface="Arial"/>
              <a:sym typeface="Arial"/>
            </a:endParaRPr>
          </a:p>
          <a:p>
            <a:pPr indent="-101600" lvl="0" marL="457200" marR="0" rtl="0" algn="l">
              <a:lnSpc>
                <a:spcPct val="90000"/>
              </a:lnSpc>
              <a:spcBef>
                <a:spcPts val="2000"/>
              </a:spcBef>
              <a:spcAft>
                <a:spcPts val="0"/>
              </a:spcAft>
              <a:buClr>
                <a:schemeClr val="dk1"/>
              </a:buClr>
              <a:buSzPts val="5600"/>
              <a:buFont typeface="Arial"/>
              <a:buNone/>
            </a:pPr>
            <a:r>
              <a:t/>
            </a:r>
            <a:endParaRPr sz="5600">
              <a:solidFill>
                <a:srgbClr val="7F7F7F"/>
              </a:solidFill>
              <a:latin typeface="Arial"/>
              <a:ea typeface="Arial"/>
              <a:cs typeface="Arial"/>
              <a:sym typeface="Arial"/>
            </a:endParaRPr>
          </a:p>
          <a:p>
            <a:pPr indent="-101600" lvl="0" marL="457200" marR="0" rtl="0" algn="l">
              <a:lnSpc>
                <a:spcPct val="90000"/>
              </a:lnSpc>
              <a:spcBef>
                <a:spcPts val="2000"/>
              </a:spcBef>
              <a:spcAft>
                <a:spcPts val="0"/>
              </a:spcAft>
              <a:buClr>
                <a:schemeClr val="dk1"/>
              </a:buClr>
              <a:buSzPts val="5600"/>
              <a:buFont typeface="Arial"/>
              <a:buNone/>
            </a:pPr>
            <a:r>
              <a:t/>
            </a:r>
            <a:endParaRPr sz="5600">
              <a:solidFill>
                <a:srgbClr val="7F7F7F"/>
              </a:solidFill>
              <a:latin typeface="Arial"/>
              <a:ea typeface="Arial"/>
              <a:cs typeface="Arial"/>
              <a:sym typeface="Arial"/>
            </a:endParaRPr>
          </a:p>
          <a:p>
            <a:pPr indent="-101600" lvl="0" marL="457200" marR="0" rtl="0" algn="l">
              <a:lnSpc>
                <a:spcPct val="90000"/>
              </a:lnSpc>
              <a:spcBef>
                <a:spcPts val="2000"/>
              </a:spcBef>
              <a:spcAft>
                <a:spcPts val="0"/>
              </a:spcAft>
              <a:buClr>
                <a:schemeClr val="dk1"/>
              </a:buClr>
              <a:buSzPts val="5600"/>
              <a:buFont typeface="Arial"/>
              <a:buNone/>
            </a:pPr>
            <a:r>
              <a:t/>
            </a:r>
            <a:endParaRPr sz="5600">
              <a:solidFill>
                <a:srgbClr val="7F7F7F"/>
              </a:solidFill>
              <a:latin typeface="Arial"/>
              <a:ea typeface="Arial"/>
              <a:cs typeface="Arial"/>
              <a:sym typeface="Arial"/>
            </a:endParaRPr>
          </a:p>
          <a:p>
            <a:pPr indent="-101600" lvl="0" marL="457200" marR="0" rtl="0" algn="l">
              <a:lnSpc>
                <a:spcPct val="90000"/>
              </a:lnSpc>
              <a:spcBef>
                <a:spcPts val="2000"/>
              </a:spcBef>
              <a:spcAft>
                <a:spcPts val="0"/>
              </a:spcAft>
              <a:buClr>
                <a:schemeClr val="dk1"/>
              </a:buClr>
              <a:buSzPts val="5600"/>
              <a:buFont typeface="Arial"/>
              <a:buNone/>
            </a:pPr>
            <a:r>
              <a:t/>
            </a:r>
            <a:endParaRPr sz="5600">
              <a:solidFill>
                <a:srgbClr val="7F7F7F"/>
              </a:solidFill>
              <a:latin typeface="Arial"/>
              <a:ea typeface="Arial"/>
              <a:cs typeface="Arial"/>
              <a:sym typeface="Arial"/>
            </a:endParaRPr>
          </a:p>
          <a:p>
            <a:pPr indent="-101600" lvl="0" marL="457200" marR="0" rtl="0" algn="l">
              <a:lnSpc>
                <a:spcPct val="90000"/>
              </a:lnSpc>
              <a:spcBef>
                <a:spcPts val="2000"/>
              </a:spcBef>
              <a:spcAft>
                <a:spcPts val="0"/>
              </a:spcAft>
              <a:buClr>
                <a:schemeClr val="dk1"/>
              </a:buClr>
              <a:buSzPts val="5600"/>
              <a:buFont typeface="Arial"/>
              <a:buNone/>
            </a:pPr>
            <a:r>
              <a:t/>
            </a:r>
            <a:endParaRPr sz="5600">
              <a:solidFill>
                <a:srgbClr val="7F7F7F"/>
              </a:solidFill>
              <a:latin typeface="Arial"/>
              <a:ea typeface="Arial"/>
              <a:cs typeface="Arial"/>
              <a:sym typeface="Arial"/>
            </a:endParaRPr>
          </a:p>
          <a:p>
            <a:pPr indent="-101600" lvl="0" marL="457200" marR="0" rtl="0" algn="l">
              <a:lnSpc>
                <a:spcPct val="90000"/>
              </a:lnSpc>
              <a:spcBef>
                <a:spcPts val="2000"/>
              </a:spcBef>
              <a:spcAft>
                <a:spcPts val="0"/>
              </a:spcAft>
              <a:buClr>
                <a:schemeClr val="dk1"/>
              </a:buClr>
              <a:buSzPts val="5600"/>
              <a:buFont typeface="Arial"/>
              <a:buNone/>
            </a:pPr>
            <a:r>
              <a:t/>
            </a:r>
            <a:endParaRPr sz="5600">
              <a:solidFill>
                <a:srgbClr val="7F7F7F"/>
              </a:solidFill>
              <a:latin typeface="Arial"/>
              <a:ea typeface="Arial"/>
              <a:cs typeface="Arial"/>
              <a:sym typeface="Arial"/>
            </a:endParaRPr>
          </a:p>
        </p:txBody>
      </p:sp>
      <p:sp>
        <p:nvSpPr>
          <p:cNvPr id="152" name="Google Shape;152;p8"/>
          <p:cNvSpPr txBox="1"/>
          <p:nvPr/>
        </p:nvSpPr>
        <p:spPr>
          <a:xfrm>
            <a:off x="1799771" y="4194629"/>
            <a:ext cx="11103900" cy="840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700" u="sng">
                <a:solidFill>
                  <a:schemeClr val="dk1"/>
                </a:solidFill>
                <a:latin typeface="Arial"/>
                <a:ea typeface="Arial"/>
                <a:cs typeface="Arial"/>
                <a:sym typeface="Arial"/>
              </a:rPr>
              <a:t>Under Normal Operation</a:t>
            </a:r>
            <a:endParaRPr sz="1700"/>
          </a:p>
          <a:p>
            <a:pPr indent="-361950" lvl="0" marL="342900" marR="0" rtl="0" algn="l">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Every transaction must wait for replication (failures on ‘passive’ side may still impact ‘active’ side).</a:t>
            </a:r>
            <a:endParaRPr sz="1700"/>
          </a:p>
          <a:p>
            <a:pPr indent="-361950" lvl="0" marL="342900" marR="0" rtl="0" algn="l">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Maintenance requires pausing replication.</a:t>
            </a:r>
            <a:endParaRPr sz="1700"/>
          </a:p>
          <a:p>
            <a:pPr indent="-361950" lvl="0" marL="342900" marR="0" rtl="0" algn="l">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50% o</a:t>
            </a:r>
            <a:r>
              <a:rPr lang="en-US" sz="2700">
                <a:solidFill>
                  <a:schemeClr val="dk1"/>
                </a:solidFill>
              </a:rPr>
              <a:t>f</a:t>
            </a:r>
            <a:r>
              <a:rPr lang="en-US" sz="2700">
                <a:solidFill>
                  <a:schemeClr val="dk1"/>
                </a:solidFill>
                <a:latin typeface="Arial"/>
                <a:ea typeface="Arial"/>
                <a:cs typeface="Arial"/>
                <a:sym typeface="Arial"/>
              </a:rPr>
              <a:t> infrastructure is available, but not processing live transactions.</a:t>
            </a:r>
            <a:endParaRPr sz="1700"/>
          </a:p>
          <a:p>
            <a:pPr indent="-361950" lvl="0" marL="342900" marR="0" rtl="0" algn="l">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Failover must be tested often.</a:t>
            </a:r>
            <a:endParaRPr sz="1700"/>
          </a:p>
          <a:p>
            <a:pPr indent="0" lvl="0" marL="0" marR="0" rtl="0" algn="l">
              <a:spcBef>
                <a:spcPts val="0"/>
              </a:spcBef>
              <a:spcAft>
                <a:spcPts val="0"/>
              </a:spcAft>
              <a:buNone/>
            </a:pPr>
            <a:r>
              <a:t/>
            </a:r>
            <a:endParaRPr sz="2700">
              <a:solidFill>
                <a:schemeClr val="dk1"/>
              </a:solidFill>
              <a:latin typeface="Arial"/>
              <a:ea typeface="Arial"/>
              <a:cs typeface="Arial"/>
              <a:sym typeface="Arial"/>
            </a:endParaRPr>
          </a:p>
          <a:p>
            <a:pPr indent="0" lvl="0" marL="0" marR="0" rtl="0" algn="l">
              <a:spcBef>
                <a:spcPts val="0"/>
              </a:spcBef>
              <a:spcAft>
                <a:spcPts val="0"/>
              </a:spcAft>
              <a:buNone/>
            </a:pPr>
            <a:r>
              <a:rPr b="1" lang="en-US" sz="2700" u="sng">
                <a:solidFill>
                  <a:schemeClr val="dk1"/>
                </a:solidFill>
                <a:latin typeface="Arial"/>
                <a:ea typeface="Arial"/>
                <a:cs typeface="Arial"/>
                <a:sym typeface="Arial"/>
              </a:rPr>
              <a:t>During a controlled failover</a:t>
            </a:r>
            <a:endParaRPr sz="1700"/>
          </a:p>
          <a:p>
            <a:pPr indent="-361950" lvl="0" marL="342900" marR="0" rtl="0" algn="l">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Interruption to accepting new transactions.</a:t>
            </a:r>
            <a:endParaRPr sz="1700"/>
          </a:p>
          <a:p>
            <a:pPr indent="-361950" lvl="0" marL="342900" marR="0" rtl="0" algn="l">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In-Flight transactions will finish.</a:t>
            </a:r>
            <a:endParaRPr sz="1700"/>
          </a:p>
          <a:p>
            <a:pPr indent="-361950" lvl="0" marL="342900" marR="0" rtl="0" algn="l">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Must be performed during periods of low-throughput.</a:t>
            </a:r>
            <a:endParaRPr sz="1700"/>
          </a:p>
          <a:p>
            <a:pPr indent="0" lvl="0" marL="0" marR="0" rtl="0" algn="l">
              <a:spcBef>
                <a:spcPts val="0"/>
              </a:spcBef>
              <a:spcAft>
                <a:spcPts val="0"/>
              </a:spcAft>
              <a:buNone/>
            </a:pPr>
            <a:r>
              <a:t/>
            </a:r>
            <a:endParaRPr sz="2700">
              <a:solidFill>
                <a:schemeClr val="dk1"/>
              </a:solidFill>
              <a:latin typeface="Arial"/>
              <a:ea typeface="Arial"/>
              <a:cs typeface="Arial"/>
              <a:sym typeface="Arial"/>
            </a:endParaRPr>
          </a:p>
          <a:p>
            <a:pPr indent="0" lvl="0" marL="0" marR="0" rtl="0" algn="l">
              <a:spcBef>
                <a:spcPts val="0"/>
              </a:spcBef>
              <a:spcAft>
                <a:spcPts val="0"/>
              </a:spcAft>
              <a:buNone/>
            </a:pPr>
            <a:r>
              <a:t/>
            </a:r>
            <a:endParaRPr sz="2700">
              <a:solidFill>
                <a:schemeClr val="dk1"/>
              </a:solidFill>
              <a:latin typeface="Arial"/>
              <a:ea typeface="Arial"/>
              <a:cs typeface="Arial"/>
              <a:sym typeface="Arial"/>
            </a:endParaRPr>
          </a:p>
          <a:p>
            <a:pPr indent="0" lvl="0" marL="0" marR="0" rtl="0" algn="l">
              <a:spcBef>
                <a:spcPts val="0"/>
              </a:spcBef>
              <a:spcAft>
                <a:spcPts val="0"/>
              </a:spcAft>
              <a:buNone/>
            </a:pPr>
            <a:r>
              <a:rPr b="1" lang="en-US" sz="2700" u="sng">
                <a:solidFill>
                  <a:schemeClr val="dk1"/>
                </a:solidFill>
                <a:latin typeface="Arial"/>
                <a:ea typeface="Arial"/>
                <a:cs typeface="Arial"/>
                <a:sym typeface="Arial"/>
              </a:rPr>
              <a:t>During an uncontrolled failover</a:t>
            </a:r>
            <a:endParaRPr sz="1700"/>
          </a:p>
          <a:p>
            <a:pPr indent="-361950" lvl="0" marL="342900" marR="0" rtl="0" algn="l">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Complete outage during uncontrolled failover process.</a:t>
            </a:r>
            <a:endParaRPr sz="1700"/>
          </a:p>
          <a:p>
            <a:pPr indent="-361950" lvl="0" marL="342900" marR="0" rtl="0" algn="l">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Most In-</a:t>
            </a:r>
            <a:r>
              <a:rPr lang="en-US" sz="2700">
                <a:solidFill>
                  <a:schemeClr val="dk1"/>
                </a:solidFill>
              </a:rPr>
              <a:t>F</a:t>
            </a:r>
            <a:r>
              <a:rPr lang="en-US" sz="2700">
                <a:solidFill>
                  <a:schemeClr val="dk1"/>
                </a:solidFill>
                <a:latin typeface="Arial"/>
                <a:ea typeface="Arial"/>
                <a:cs typeface="Arial"/>
                <a:sym typeface="Arial"/>
              </a:rPr>
              <a:t>light transactions will be lost.</a:t>
            </a:r>
            <a:endParaRPr sz="1700"/>
          </a:p>
          <a:p>
            <a:pPr indent="-361950" lvl="0" marL="342900" marR="0" rtl="0" algn="l">
              <a:spcBef>
                <a:spcPts val="0"/>
              </a:spcBef>
              <a:spcAft>
                <a:spcPts val="0"/>
              </a:spcAft>
              <a:buClr>
                <a:schemeClr val="dk1"/>
              </a:buClr>
              <a:buSzPts val="2700"/>
              <a:buFont typeface="Arial"/>
              <a:buChar char="•"/>
            </a:pPr>
            <a:r>
              <a:rPr lang="en-US" sz="2700">
                <a:solidFill>
                  <a:schemeClr val="dk1"/>
                </a:solidFill>
                <a:latin typeface="Arial"/>
                <a:ea typeface="Arial"/>
                <a:cs typeface="Arial"/>
                <a:sym typeface="Arial"/>
              </a:rPr>
              <a:t>Likely to require </a:t>
            </a:r>
            <a:r>
              <a:rPr b="1" lang="en-US" sz="2700">
                <a:solidFill>
                  <a:schemeClr val="dk1"/>
                </a:solidFill>
                <a:latin typeface="Arial"/>
                <a:ea typeface="Arial"/>
                <a:cs typeface="Arial"/>
                <a:sym typeface="Arial"/>
              </a:rPr>
              <a:t>Manual</a:t>
            </a:r>
            <a:r>
              <a:rPr lang="en-US" sz="2700">
                <a:solidFill>
                  <a:schemeClr val="dk1"/>
                </a:solidFill>
                <a:latin typeface="Arial"/>
                <a:ea typeface="Arial"/>
                <a:cs typeface="Arial"/>
                <a:sym typeface="Arial"/>
              </a:rPr>
              <a:t> Failover (See ‘Active-Active Split-Brain’).</a:t>
            </a:r>
            <a:endParaRPr sz="1700"/>
          </a:p>
          <a:p>
            <a:pPr indent="0" lvl="0" marL="0" marR="0" rtl="0" algn="l">
              <a:spcBef>
                <a:spcPts val="0"/>
              </a:spcBef>
              <a:spcAft>
                <a:spcPts val="0"/>
              </a:spcAft>
              <a:buNone/>
            </a:pPr>
            <a:r>
              <a:t/>
            </a:r>
            <a:endParaRPr sz="2700">
              <a:solidFill>
                <a:schemeClr val="dk1"/>
              </a:solidFill>
              <a:latin typeface="Arial"/>
              <a:ea typeface="Arial"/>
              <a:cs typeface="Arial"/>
              <a:sym typeface="Arial"/>
            </a:endParaRPr>
          </a:p>
          <a:p>
            <a:pPr indent="0" lvl="0" marL="0" marR="0" rtl="0" algn="l">
              <a:spcBef>
                <a:spcPts val="0"/>
              </a:spcBef>
              <a:spcAft>
                <a:spcPts val="0"/>
              </a:spcAft>
              <a:buNone/>
            </a:pPr>
            <a:r>
              <a:t/>
            </a:r>
            <a:endParaRPr sz="2700">
              <a:solidFill>
                <a:schemeClr val="dk1"/>
              </a:solidFill>
              <a:latin typeface="Arial"/>
              <a:ea typeface="Arial"/>
              <a:cs typeface="Arial"/>
              <a:sym typeface="Arial"/>
            </a:endParaRPr>
          </a:p>
        </p:txBody>
      </p:sp>
      <p:pic>
        <p:nvPicPr>
          <p:cNvPr id="153" name="Google Shape;153;p8"/>
          <p:cNvPicPr preferRelativeResize="0"/>
          <p:nvPr/>
        </p:nvPicPr>
        <p:blipFill>
          <a:blip r:embed="rId3">
            <a:alphaModFix/>
          </a:blip>
          <a:stretch>
            <a:fillRect/>
          </a:stretch>
        </p:blipFill>
        <p:spPr>
          <a:xfrm>
            <a:off x="13056050" y="4090450"/>
            <a:ext cx="9236699" cy="94731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0"/>
          <p:cNvSpPr txBox="1"/>
          <p:nvPr>
            <p:ph type="title"/>
          </p:nvPr>
        </p:nvSpPr>
        <p:spPr>
          <a:xfrm>
            <a:off x="1676619" y="730251"/>
            <a:ext cx="1891431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extLst>
                  <a:ext uri="http://customooxmlschemas.google.com/">
                    <go:slidesCustomData xmlns:go="http://customooxmlschemas.google.com/" textRoundtripDataId="1"/>
                  </a:ext>
                </a:extLst>
              </a:rPr>
              <a:t>Understanding Availability</a:t>
            </a:r>
            <a:endParaRPr/>
          </a:p>
        </p:txBody>
      </p:sp>
      <p:sp>
        <p:nvSpPr>
          <p:cNvPr id="159" name="Google Shape;159;p10"/>
          <p:cNvSpPr txBox="1"/>
          <p:nvPr/>
        </p:nvSpPr>
        <p:spPr>
          <a:xfrm>
            <a:off x="1676618" y="2719286"/>
            <a:ext cx="19572296" cy="900629"/>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7F7F7F"/>
              </a:buClr>
              <a:buSzPts val="5600"/>
              <a:buFont typeface="Arial"/>
              <a:buNone/>
            </a:pPr>
            <a:r>
              <a:rPr lang="en-US" sz="5600">
                <a:solidFill>
                  <a:srgbClr val="7F7F7F"/>
                </a:solidFill>
                <a:latin typeface="Arial"/>
                <a:ea typeface="Arial"/>
                <a:cs typeface="Arial"/>
                <a:sym typeface="Arial"/>
              </a:rPr>
              <a:t>Is N+1 enough:  Active + Active</a:t>
            </a:r>
            <a:endParaRPr/>
          </a:p>
          <a:p>
            <a:pPr indent="0" lvl="0" marL="0" marR="0" rtl="0" algn="l">
              <a:lnSpc>
                <a:spcPct val="90000"/>
              </a:lnSpc>
              <a:spcBef>
                <a:spcPts val="2000"/>
              </a:spcBef>
              <a:spcAft>
                <a:spcPts val="0"/>
              </a:spcAft>
              <a:buClr>
                <a:schemeClr val="dk1"/>
              </a:buClr>
              <a:buSzPts val="5600"/>
              <a:buFont typeface="Arial"/>
              <a:buNone/>
            </a:pPr>
            <a:r>
              <a:t/>
            </a:r>
            <a:endParaRPr sz="5600">
              <a:solidFill>
                <a:srgbClr val="7F7F7F"/>
              </a:solidFill>
              <a:latin typeface="Arial"/>
              <a:ea typeface="Arial"/>
              <a:cs typeface="Arial"/>
              <a:sym typeface="Arial"/>
            </a:endParaRPr>
          </a:p>
          <a:p>
            <a:pPr indent="-101600" lvl="0" marL="457200" marR="0" rtl="0" algn="l">
              <a:lnSpc>
                <a:spcPct val="90000"/>
              </a:lnSpc>
              <a:spcBef>
                <a:spcPts val="2000"/>
              </a:spcBef>
              <a:spcAft>
                <a:spcPts val="0"/>
              </a:spcAft>
              <a:buClr>
                <a:schemeClr val="dk1"/>
              </a:buClr>
              <a:buSzPts val="5600"/>
              <a:buFont typeface="Arial"/>
              <a:buNone/>
            </a:pPr>
            <a:r>
              <a:t/>
            </a:r>
            <a:endParaRPr sz="5600">
              <a:solidFill>
                <a:srgbClr val="7F7F7F"/>
              </a:solidFill>
              <a:latin typeface="Arial"/>
              <a:ea typeface="Arial"/>
              <a:cs typeface="Arial"/>
              <a:sym typeface="Arial"/>
            </a:endParaRPr>
          </a:p>
          <a:p>
            <a:pPr indent="-101600" lvl="0" marL="457200" marR="0" rtl="0" algn="l">
              <a:lnSpc>
                <a:spcPct val="90000"/>
              </a:lnSpc>
              <a:spcBef>
                <a:spcPts val="2000"/>
              </a:spcBef>
              <a:spcAft>
                <a:spcPts val="0"/>
              </a:spcAft>
              <a:buClr>
                <a:schemeClr val="dk1"/>
              </a:buClr>
              <a:buSzPts val="5600"/>
              <a:buFont typeface="Arial"/>
              <a:buNone/>
            </a:pPr>
            <a:r>
              <a:t/>
            </a:r>
            <a:endParaRPr sz="5600">
              <a:solidFill>
                <a:srgbClr val="7F7F7F"/>
              </a:solidFill>
              <a:latin typeface="Arial"/>
              <a:ea typeface="Arial"/>
              <a:cs typeface="Arial"/>
              <a:sym typeface="Arial"/>
            </a:endParaRPr>
          </a:p>
          <a:p>
            <a:pPr indent="-101600" lvl="0" marL="457200" marR="0" rtl="0" algn="l">
              <a:lnSpc>
                <a:spcPct val="90000"/>
              </a:lnSpc>
              <a:spcBef>
                <a:spcPts val="2000"/>
              </a:spcBef>
              <a:spcAft>
                <a:spcPts val="0"/>
              </a:spcAft>
              <a:buClr>
                <a:schemeClr val="dk1"/>
              </a:buClr>
              <a:buSzPts val="5600"/>
              <a:buFont typeface="Arial"/>
              <a:buNone/>
            </a:pPr>
            <a:r>
              <a:t/>
            </a:r>
            <a:endParaRPr sz="5600">
              <a:solidFill>
                <a:srgbClr val="7F7F7F"/>
              </a:solidFill>
              <a:latin typeface="Arial"/>
              <a:ea typeface="Arial"/>
              <a:cs typeface="Arial"/>
              <a:sym typeface="Arial"/>
            </a:endParaRPr>
          </a:p>
          <a:p>
            <a:pPr indent="-101600" lvl="0" marL="457200" marR="0" rtl="0" algn="l">
              <a:lnSpc>
                <a:spcPct val="90000"/>
              </a:lnSpc>
              <a:spcBef>
                <a:spcPts val="2000"/>
              </a:spcBef>
              <a:spcAft>
                <a:spcPts val="0"/>
              </a:spcAft>
              <a:buClr>
                <a:schemeClr val="dk1"/>
              </a:buClr>
              <a:buSzPts val="5600"/>
              <a:buFont typeface="Arial"/>
              <a:buNone/>
            </a:pPr>
            <a:r>
              <a:t/>
            </a:r>
            <a:endParaRPr sz="5600">
              <a:solidFill>
                <a:srgbClr val="7F7F7F"/>
              </a:solidFill>
              <a:latin typeface="Arial"/>
              <a:ea typeface="Arial"/>
              <a:cs typeface="Arial"/>
              <a:sym typeface="Arial"/>
            </a:endParaRPr>
          </a:p>
          <a:p>
            <a:pPr indent="-101600" lvl="0" marL="457200" marR="0" rtl="0" algn="l">
              <a:lnSpc>
                <a:spcPct val="90000"/>
              </a:lnSpc>
              <a:spcBef>
                <a:spcPts val="2000"/>
              </a:spcBef>
              <a:spcAft>
                <a:spcPts val="0"/>
              </a:spcAft>
              <a:buClr>
                <a:schemeClr val="dk1"/>
              </a:buClr>
              <a:buSzPts val="5600"/>
              <a:buFont typeface="Arial"/>
              <a:buNone/>
            </a:pPr>
            <a:r>
              <a:t/>
            </a:r>
            <a:endParaRPr sz="5600">
              <a:solidFill>
                <a:srgbClr val="7F7F7F"/>
              </a:solidFill>
              <a:latin typeface="Arial"/>
              <a:ea typeface="Arial"/>
              <a:cs typeface="Arial"/>
              <a:sym typeface="Arial"/>
            </a:endParaRPr>
          </a:p>
          <a:p>
            <a:pPr indent="-101600" lvl="0" marL="457200" marR="0" rtl="0" algn="l">
              <a:lnSpc>
                <a:spcPct val="90000"/>
              </a:lnSpc>
              <a:spcBef>
                <a:spcPts val="2000"/>
              </a:spcBef>
              <a:spcAft>
                <a:spcPts val="0"/>
              </a:spcAft>
              <a:buClr>
                <a:schemeClr val="dk1"/>
              </a:buClr>
              <a:buSzPts val="5600"/>
              <a:buFont typeface="Arial"/>
              <a:buNone/>
            </a:pPr>
            <a:r>
              <a:t/>
            </a:r>
            <a:endParaRPr sz="5600">
              <a:solidFill>
                <a:srgbClr val="7F7F7F"/>
              </a:solidFill>
              <a:latin typeface="Arial"/>
              <a:ea typeface="Arial"/>
              <a:cs typeface="Arial"/>
              <a:sym typeface="Arial"/>
            </a:endParaRPr>
          </a:p>
        </p:txBody>
      </p:sp>
      <p:pic>
        <p:nvPicPr>
          <p:cNvPr id="160" name="Google Shape;160;p10"/>
          <p:cNvPicPr preferRelativeResize="0"/>
          <p:nvPr/>
        </p:nvPicPr>
        <p:blipFill>
          <a:blip r:embed="rId3">
            <a:alphaModFix/>
          </a:blip>
          <a:stretch>
            <a:fillRect/>
          </a:stretch>
        </p:blipFill>
        <p:spPr>
          <a:xfrm>
            <a:off x="13056062" y="3772315"/>
            <a:ext cx="7955418" cy="9791283"/>
          </a:xfrm>
          <a:prstGeom prst="rect">
            <a:avLst/>
          </a:prstGeom>
          <a:noFill/>
          <a:ln>
            <a:noFill/>
          </a:ln>
        </p:spPr>
      </p:pic>
      <p:sp>
        <p:nvSpPr>
          <p:cNvPr id="161" name="Google Shape;161;p10"/>
          <p:cNvSpPr txBox="1"/>
          <p:nvPr/>
        </p:nvSpPr>
        <p:spPr>
          <a:xfrm>
            <a:off x="19804425" y="8678775"/>
            <a:ext cx="3933900" cy="4386900"/>
          </a:xfrm>
          <a:prstGeom prst="rect">
            <a:avLst/>
          </a:prstGeom>
          <a:solidFill>
            <a:srgbClr val="FFBFF1"/>
          </a:solidFill>
          <a:ln>
            <a:noFill/>
          </a:ln>
        </p:spPr>
        <p:txBody>
          <a:bodyPr anchorCtr="0" anchor="t" bIns="182875" lIns="182875" spcFirstLastPara="1" rIns="182875" wrap="square" tIns="182875">
            <a:spAutoFit/>
          </a:bodyPr>
          <a:lstStyle/>
          <a:p>
            <a:pPr indent="0" lvl="0" marL="0" rtl="0" algn="l">
              <a:lnSpc>
                <a:spcPct val="115000"/>
              </a:lnSpc>
              <a:spcBef>
                <a:spcPts val="0"/>
              </a:spcBef>
              <a:spcAft>
                <a:spcPts val="0"/>
              </a:spcAft>
              <a:buClr>
                <a:schemeClr val="dk1"/>
              </a:buClr>
              <a:buSzPts val="1100"/>
              <a:buFont typeface="Arial"/>
              <a:buNone/>
            </a:pPr>
            <a:r>
              <a:rPr lang="en-US" sz="2200">
                <a:solidFill>
                  <a:schemeClr val="dk1"/>
                </a:solidFill>
              </a:rPr>
              <a:t>This Scenario is generally catastrophic.  Recovery requires the chronological replay of all transactions that took place since the partition in order to arrive at a fully coherent database.  The system is usually unavailable whilst this “brain-merge” takes place.</a:t>
            </a:r>
            <a:endParaRPr sz="2200">
              <a:solidFill>
                <a:schemeClr val="dk1"/>
              </a:solidFill>
            </a:endParaRPr>
          </a:p>
          <a:p>
            <a:pPr indent="0" lvl="0" marL="0" rtl="0" algn="l">
              <a:spcBef>
                <a:spcPts val="0"/>
              </a:spcBef>
              <a:spcAft>
                <a:spcPts val="0"/>
              </a:spcAft>
              <a:buNone/>
            </a:pPr>
            <a:r>
              <a:t/>
            </a:r>
            <a:endParaRPr sz="800"/>
          </a:p>
        </p:txBody>
      </p:sp>
      <p:sp>
        <p:nvSpPr>
          <p:cNvPr id="162" name="Google Shape;162;p10"/>
          <p:cNvSpPr txBox="1"/>
          <p:nvPr/>
        </p:nvSpPr>
        <p:spPr>
          <a:xfrm>
            <a:off x="1799771" y="4194629"/>
            <a:ext cx="11103900" cy="8690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100" u="sng">
                <a:solidFill>
                  <a:schemeClr val="dk1"/>
                </a:solidFill>
                <a:latin typeface="Arial"/>
                <a:ea typeface="Arial"/>
                <a:cs typeface="Arial"/>
                <a:sym typeface="Arial"/>
              </a:rPr>
              <a:t>Under Normal Operation</a:t>
            </a:r>
            <a:endParaRPr sz="1100"/>
          </a:p>
          <a:p>
            <a:pPr indent="-323850" lvl="0" marL="342900" marR="0" rtl="0" algn="l">
              <a:spcBef>
                <a:spcPts val="0"/>
              </a:spcBef>
              <a:spcAft>
                <a:spcPts val="0"/>
              </a:spcAft>
              <a:buClr>
                <a:schemeClr val="dk1"/>
              </a:buClr>
              <a:buSzPts val="2100"/>
              <a:buFont typeface="Arial"/>
              <a:buChar char="•"/>
            </a:pPr>
            <a:r>
              <a:rPr lang="en-US" sz="2100">
                <a:solidFill>
                  <a:schemeClr val="dk1"/>
                </a:solidFill>
                <a:latin typeface="Arial"/>
                <a:ea typeface="Arial"/>
                <a:cs typeface="Arial"/>
                <a:sym typeface="Arial"/>
              </a:rPr>
              <a:t>Every transaction must wait for replication (issues in one DC may still affect the other).</a:t>
            </a:r>
            <a:endParaRPr sz="1100"/>
          </a:p>
          <a:p>
            <a:pPr indent="-323850" lvl="0" marL="342900" marR="0" rtl="0" algn="l">
              <a:spcBef>
                <a:spcPts val="0"/>
              </a:spcBef>
              <a:spcAft>
                <a:spcPts val="0"/>
              </a:spcAft>
              <a:buClr>
                <a:schemeClr val="dk1"/>
              </a:buClr>
              <a:buSzPts val="2100"/>
              <a:buFont typeface="Arial"/>
              <a:buChar char="•"/>
            </a:pPr>
            <a:r>
              <a:rPr lang="en-US" sz="2100">
                <a:solidFill>
                  <a:schemeClr val="dk1"/>
                </a:solidFill>
                <a:latin typeface="Arial"/>
                <a:ea typeface="Arial"/>
                <a:cs typeface="Arial"/>
                <a:sym typeface="Arial"/>
              </a:rPr>
              <a:t>Maintenance requires pausing replication </a:t>
            </a:r>
            <a:r>
              <a:rPr b="1" lang="en-US" sz="2100">
                <a:solidFill>
                  <a:schemeClr val="dk1"/>
                </a:solidFill>
                <a:latin typeface="Arial"/>
                <a:ea typeface="Arial"/>
                <a:cs typeface="Arial"/>
                <a:sym typeface="Arial"/>
              </a:rPr>
              <a:t>and</a:t>
            </a:r>
            <a:r>
              <a:rPr lang="en-US" sz="2100">
                <a:solidFill>
                  <a:schemeClr val="dk1"/>
                </a:solidFill>
                <a:latin typeface="Arial"/>
                <a:ea typeface="Arial"/>
                <a:cs typeface="Arial"/>
                <a:sym typeface="Arial"/>
              </a:rPr>
              <a:t> incoming traffic to target DC.</a:t>
            </a:r>
            <a:endParaRPr sz="1100"/>
          </a:p>
          <a:p>
            <a:pPr indent="-323850" lvl="0" marL="342900" marR="0" rtl="0" algn="l">
              <a:spcBef>
                <a:spcPts val="0"/>
              </a:spcBef>
              <a:spcAft>
                <a:spcPts val="0"/>
              </a:spcAft>
              <a:buClr>
                <a:schemeClr val="dk1"/>
              </a:buClr>
              <a:buSzPts val="2100"/>
              <a:buFont typeface="Arial"/>
              <a:buChar char="•"/>
            </a:pPr>
            <a:r>
              <a:rPr lang="en-US" sz="2100">
                <a:solidFill>
                  <a:schemeClr val="dk1"/>
                </a:solidFill>
                <a:latin typeface="Arial"/>
                <a:ea typeface="Arial"/>
                <a:cs typeface="Arial"/>
                <a:sym typeface="Arial"/>
              </a:rPr>
              <a:t>50% of each DC must be reserved for peak transaction flow.</a:t>
            </a:r>
            <a:endParaRPr sz="1100"/>
          </a:p>
          <a:p>
            <a:pPr indent="-323850" lvl="0" marL="342900" marR="0" rtl="0" algn="l">
              <a:spcBef>
                <a:spcPts val="0"/>
              </a:spcBef>
              <a:spcAft>
                <a:spcPts val="0"/>
              </a:spcAft>
              <a:buClr>
                <a:schemeClr val="dk1"/>
              </a:buClr>
              <a:buSzPts val="2100"/>
              <a:buFont typeface="Arial"/>
              <a:buChar char="•"/>
            </a:pPr>
            <a:r>
              <a:rPr lang="en-US" sz="2100">
                <a:solidFill>
                  <a:schemeClr val="dk1"/>
                </a:solidFill>
                <a:latin typeface="Arial"/>
                <a:ea typeface="Arial"/>
                <a:cs typeface="Arial"/>
                <a:sym typeface="Arial"/>
              </a:rPr>
              <a:t>Failover must be tested often.</a:t>
            </a:r>
            <a:endParaRPr sz="1100"/>
          </a:p>
          <a:p>
            <a:pPr indent="0" lvl="0" marL="0" marR="0" rtl="0" algn="l">
              <a:spcBef>
                <a:spcPts val="0"/>
              </a:spcBef>
              <a:spcAft>
                <a:spcPts val="0"/>
              </a:spcAft>
              <a:buNone/>
            </a:pPr>
            <a:r>
              <a:t/>
            </a:r>
            <a:endParaRPr sz="2100">
              <a:solidFill>
                <a:schemeClr val="dk1"/>
              </a:solidFill>
              <a:latin typeface="Arial"/>
              <a:ea typeface="Arial"/>
              <a:cs typeface="Arial"/>
              <a:sym typeface="Arial"/>
            </a:endParaRPr>
          </a:p>
          <a:p>
            <a:pPr indent="0" lvl="0" marL="0" marR="0" rtl="0" algn="l">
              <a:spcBef>
                <a:spcPts val="0"/>
              </a:spcBef>
              <a:spcAft>
                <a:spcPts val="0"/>
              </a:spcAft>
              <a:buNone/>
            </a:pPr>
            <a:r>
              <a:rPr b="1" lang="en-US" sz="2100" u="sng">
                <a:solidFill>
                  <a:schemeClr val="dk1"/>
                </a:solidFill>
                <a:latin typeface="Arial"/>
                <a:ea typeface="Arial"/>
                <a:cs typeface="Arial"/>
                <a:sym typeface="Arial"/>
              </a:rPr>
              <a:t>During a controlled failover</a:t>
            </a:r>
            <a:endParaRPr sz="1100"/>
          </a:p>
          <a:p>
            <a:pPr indent="-323850" lvl="0" marL="342900" marR="0" rtl="0" algn="l">
              <a:spcBef>
                <a:spcPts val="0"/>
              </a:spcBef>
              <a:spcAft>
                <a:spcPts val="0"/>
              </a:spcAft>
              <a:buClr>
                <a:schemeClr val="dk1"/>
              </a:buClr>
              <a:buSzPts val="2100"/>
              <a:buFont typeface="Arial"/>
              <a:buChar char="•"/>
            </a:pPr>
            <a:r>
              <a:rPr lang="en-US" sz="2100">
                <a:solidFill>
                  <a:schemeClr val="dk1"/>
                </a:solidFill>
                <a:latin typeface="Arial"/>
                <a:ea typeface="Arial"/>
                <a:cs typeface="Arial"/>
                <a:sym typeface="Arial"/>
              </a:rPr>
              <a:t>No interruption to transaction traffic – DC ‘drains’ inbound connections.</a:t>
            </a:r>
            <a:endParaRPr sz="1100"/>
          </a:p>
          <a:p>
            <a:pPr indent="-323850" lvl="0" marL="342900" marR="0" rtl="0" algn="l">
              <a:spcBef>
                <a:spcPts val="0"/>
              </a:spcBef>
              <a:spcAft>
                <a:spcPts val="0"/>
              </a:spcAft>
              <a:buClr>
                <a:schemeClr val="dk1"/>
              </a:buClr>
              <a:buSzPts val="2100"/>
              <a:buFont typeface="Arial"/>
              <a:buChar char="•"/>
            </a:pPr>
            <a:r>
              <a:rPr lang="en-US" sz="2100">
                <a:solidFill>
                  <a:schemeClr val="dk1"/>
                </a:solidFill>
                <a:latin typeface="Arial"/>
                <a:ea typeface="Arial"/>
                <a:cs typeface="Arial"/>
                <a:sym typeface="Arial"/>
              </a:rPr>
              <a:t>In-Flight transactions will finish.</a:t>
            </a:r>
            <a:endParaRPr sz="1100"/>
          </a:p>
          <a:p>
            <a:pPr indent="-323850" lvl="0" marL="342900" marR="0" rtl="0" algn="l">
              <a:spcBef>
                <a:spcPts val="0"/>
              </a:spcBef>
              <a:spcAft>
                <a:spcPts val="0"/>
              </a:spcAft>
              <a:buClr>
                <a:schemeClr val="dk1"/>
              </a:buClr>
              <a:buSzPts val="2100"/>
              <a:buFont typeface="Arial"/>
              <a:buChar char="•"/>
            </a:pPr>
            <a:r>
              <a:rPr lang="en-US" sz="2100">
                <a:solidFill>
                  <a:schemeClr val="dk1"/>
                </a:solidFill>
                <a:latin typeface="Arial"/>
                <a:ea typeface="Arial"/>
                <a:cs typeface="Arial"/>
                <a:sym typeface="Arial"/>
              </a:rPr>
              <a:t>Best performed during periods of low-throughput.</a:t>
            </a:r>
            <a:endParaRPr sz="1100"/>
          </a:p>
          <a:p>
            <a:pPr indent="0" lvl="0" marL="0" marR="0" rtl="0" algn="l">
              <a:spcBef>
                <a:spcPts val="0"/>
              </a:spcBef>
              <a:spcAft>
                <a:spcPts val="0"/>
              </a:spcAft>
              <a:buNone/>
            </a:pPr>
            <a:r>
              <a:t/>
            </a:r>
            <a:endParaRPr sz="2100">
              <a:solidFill>
                <a:schemeClr val="dk1"/>
              </a:solidFill>
              <a:latin typeface="Arial"/>
              <a:ea typeface="Arial"/>
              <a:cs typeface="Arial"/>
              <a:sym typeface="Arial"/>
            </a:endParaRPr>
          </a:p>
          <a:p>
            <a:pPr indent="0" lvl="0" marL="0" marR="0" rtl="0" algn="l">
              <a:spcBef>
                <a:spcPts val="0"/>
              </a:spcBef>
              <a:spcAft>
                <a:spcPts val="0"/>
              </a:spcAft>
              <a:buNone/>
            </a:pPr>
            <a:r>
              <a:t/>
            </a:r>
            <a:endParaRPr sz="2100">
              <a:solidFill>
                <a:schemeClr val="dk1"/>
              </a:solidFill>
              <a:latin typeface="Arial"/>
              <a:ea typeface="Arial"/>
              <a:cs typeface="Arial"/>
              <a:sym typeface="Arial"/>
            </a:endParaRPr>
          </a:p>
          <a:p>
            <a:pPr indent="0" lvl="0" marL="0" marR="0" rtl="0" algn="l">
              <a:spcBef>
                <a:spcPts val="0"/>
              </a:spcBef>
              <a:spcAft>
                <a:spcPts val="0"/>
              </a:spcAft>
              <a:buNone/>
            </a:pPr>
            <a:r>
              <a:rPr b="1" lang="en-US" sz="2100" u="sng">
                <a:solidFill>
                  <a:schemeClr val="dk1"/>
                </a:solidFill>
                <a:latin typeface="Arial"/>
                <a:ea typeface="Arial"/>
                <a:cs typeface="Arial"/>
                <a:sym typeface="Arial"/>
              </a:rPr>
              <a:t>During an uncontrolled failover</a:t>
            </a:r>
            <a:endParaRPr sz="1100"/>
          </a:p>
          <a:p>
            <a:pPr indent="-323850" lvl="0" marL="342900" marR="0" rtl="0" algn="l">
              <a:spcBef>
                <a:spcPts val="0"/>
              </a:spcBef>
              <a:spcAft>
                <a:spcPts val="0"/>
              </a:spcAft>
              <a:buClr>
                <a:schemeClr val="dk1"/>
              </a:buClr>
              <a:buSzPts val="2100"/>
              <a:buFont typeface="Arial"/>
              <a:buChar char="•"/>
            </a:pPr>
            <a:r>
              <a:rPr lang="en-US" sz="2100">
                <a:solidFill>
                  <a:schemeClr val="dk1"/>
                </a:solidFill>
                <a:latin typeface="Arial"/>
                <a:ea typeface="Arial"/>
                <a:cs typeface="Arial"/>
                <a:sym typeface="Arial"/>
              </a:rPr>
              <a:t>In-Flight transactions to failed DC will be lost.</a:t>
            </a:r>
            <a:endParaRPr sz="1100"/>
          </a:p>
          <a:p>
            <a:pPr indent="-323850" lvl="0" marL="342900" marR="0" rtl="0" algn="l">
              <a:spcBef>
                <a:spcPts val="0"/>
              </a:spcBef>
              <a:spcAft>
                <a:spcPts val="0"/>
              </a:spcAft>
              <a:buClr>
                <a:schemeClr val="dk1"/>
              </a:buClr>
              <a:buSzPts val="2100"/>
              <a:buFont typeface="Arial"/>
              <a:buChar char="•"/>
            </a:pPr>
            <a:r>
              <a:rPr lang="en-US" sz="2100">
                <a:solidFill>
                  <a:schemeClr val="dk1"/>
                </a:solidFill>
                <a:latin typeface="Arial"/>
                <a:ea typeface="Arial"/>
                <a:cs typeface="Arial"/>
                <a:sym typeface="Arial"/>
              </a:rPr>
              <a:t>In-Flight transactions to healthy DC will pause.</a:t>
            </a:r>
            <a:endParaRPr sz="1100"/>
          </a:p>
          <a:p>
            <a:pPr indent="-323850" lvl="0" marL="342900" marR="0" rtl="0" algn="l">
              <a:spcBef>
                <a:spcPts val="0"/>
              </a:spcBef>
              <a:spcAft>
                <a:spcPts val="0"/>
              </a:spcAft>
              <a:buClr>
                <a:schemeClr val="dk1"/>
              </a:buClr>
              <a:buSzPts val="2100"/>
              <a:buFont typeface="Arial"/>
              <a:buChar char="•"/>
            </a:pPr>
            <a:r>
              <a:rPr lang="en-US" sz="2100">
                <a:solidFill>
                  <a:schemeClr val="dk1"/>
                </a:solidFill>
                <a:latin typeface="Arial"/>
                <a:ea typeface="Arial"/>
                <a:cs typeface="Arial"/>
                <a:sym typeface="Arial"/>
              </a:rPr>
              <a:t>Likely to require </a:t>
            </a:r>
            <a:r>
              <a:rPr b="1" lang="en-US" sz="2100">
                <a:solidFill>
                  <a:schemeClr val="dk1"/>
                </a:solidFill>
                <a:latin typeface="Arial"/>
                <a:ea typeface="Arial"/>
                <a:cs typeface="Arial"/>
                <a:sym typeface="Arial"/>
              </a:rPr>
              <a:t>Manual Failover</a:t>
            </a:r>
            <a:r>
              <a:rPr lang="en-US" sz="2100">
                <a:solidFill>
                  <a:schemeClr val="dk1"/>
                </a:solidFill>
              </a:rPr>
              <a:t>.</a:t>
            </a:r>
            <a:endParaRPr sz="1100"/>
          </a:p>
          <a:p>
            <a:pPr indent="-323850" lvl="0" marL="342900" marR="0" rtl="0" algn="l">
              <a:spcBef>
                <a:spcPts val="0"/>
              </a:spcBef>
              <a:spcAft>
                <a:spcPts val="0"/>
              </a:spcAft>
              <a:buClr>
                <a:srgbClr val="C52E02"/>
              </a:buClr>
              <a:buSzPts val="2100"/>
              <a:buFont typeface="Arial"/>
              <a:buChar char="•"/>
            </a:pPr>
            <a:r>
              <a:rPr lang="en-US" sz="2100">
                <a:solidFill>
                  <a:srgbClr val="C52E02"/>
                </a:solidFill>
                <a:latin typeface="Arial"/>
                <a:ea typeface="Arial"/>
                <a:cs typeface="Arial"/>
                <a:sym typeface="Arial"/>
              </a:rPr>
              <a:t>Significant Risk of ‘Active-Active Split-Brain’.</a:t>
            </a:r>
            <a:endParaRPr sz="2100">
              <a:solidFill>
                <a:srgbClr val="C52E02"/>
              </a:solidFill>
              <a:latin typeface="Arial"/>
              <a:ea typeface="Arial"/>
              <a:cs typeface="Arial"/>
              <a:sym typeface="Arial"/>
            </a:endParaRPr>
          </a:p>
          <a:p>
            <a:pPr indent="0" lvl="0" marL="0" marR="0" rtl="0" algn="l">
              <a:spcBef>
                <a:spcPts val="0"/>
              </a:spcBef>
              <a:spcAft>
                <a:spcPts val="0"/>
              </a:spcAft>
              <a:buNone/>
            </a:pPr>
            <a:r>
              <a:t/>
            </a:r>
            <a:endParaRPr sz="2100">
              <a:solidFill>
                <a:srgbClr val="C52E02"/>
              </a:solidFill>
            </a:endParaRPr>
          </a:p>
          <a:p>
            <a:pPr indent="0" lvl="0" marL="0" marR="0" rtl="0" algn="l">
              <a:spcBef>
                <a:spcPts val="0"/>
              </a:spcBef>
              <a:spcAft>
                <a:spcPts val="0"/>
              </a:spcAft>
              <a:buNone/>
            </a:pPr>
            <a:r>
              <a:t/>
            </a:r>
            <a:endParaRPr sz="2100">
              <a:solidFill>
                <a:srgbClr val="C52E02"/>
              </a:solidFill>
            </a:endParaRPr>
          </a:p>
          <a:p>
            <a:pPr indent="0" lvl="0" marL="457200" marR="0" rtl="0" algn="l">
              <a:spcBef>
                <a:spcPts val="0"/>
              </a:spcBef>
              <a:spcAft>
                <a:spcPts val="0"/>
              </a:spcAft>
              <a:buNone/>
            </a:pPr>
            <a:r>
              <a:t/>
            </a:r>
            <a:endParaRPr sz="2100">
              <a:solidFill>
                <a:srgbClr val="C52E02"/>
              </a:solidFill>
            </a:endParaRPr>
          </a:p>
          <a:p>
            <a:pPr indent="-361950" lvl="0" marL="457200" rtl="0" algn="l">
              <a:lnSpc>
                <a:spcPct val="115000"/>
              </a:lnSpc>
              <a:spcBef>
                <a:spcPts val="0"/>
              </a:spcBef>
              <a:spcAft>
                <a:spcPts val="0"/>
              </a:spcAft>
              <a:buClr>
                <a:srgbClr val="C52E02"/>
              </a:buClr>
              <a:buSzPts val="2100"/>
              <a:buChar char="•"/>
            </a:pPr>
            <a:r>
              <a:rPr b="1" lang="en-US" sz="2100" u="sng">
                <a:solidFill>
                  <a:schemeClr val="dk1"/>
                </a:solidFill>
              </a:rPr>
              <a:t>During a Network Partition:</a:t>
            </a:r>
            <a:endParaRPr b="1" sz="2100" u="sng">
              <a:solidFill>
                <a:schemeClr val="dk1"/>
              </a:solidFill>
            </a:endParaRPr>
          </a:p>
          <a:p>
            <a:pPr indent="-361950" lvl="0" marL="457200" rtl="0" algn="l">
              <a:lnSpc>
                <a:spcPct val="115000"/>
              </a:lnSpc>
              <a:spcBef>
                <a:spcPts val="0"/>
              </a:spcBef>
              <a:spcAft>
                <a:spcPts val="0"/>
              </a:spcAft>
              <a:buClr>
                <a:srgbClr val="C52E02"/>
              </a:buClr>
              <a:buSzPts val="2100"/>
              <a:buChar char="•"/>
            </a:pPr>
            <a:r>
              <a:rPr lang="en-US" sz="2100">
                <a:solidFill>
                  <a:srgbClr val="C62E02"/>
                </a:solidFill>
              </a:rPr>
              <a:t>Both sites believe the other has failed.</a:t>
            </a:r>
            <a:endParaRPr sz="2100">
              <a:solidFill>
                <a:srgbClr val="C62E02"/>
              </a:solidFill>
            </a:endParaRPr>
          </a:p>
          <a:p>
            <a:pPr indent="-361950" lvl="0" marL="457200" rtl="0" algn="l">
              <a:lnSpc>
                <a:spcPct val="115000"/>
              </a:lnSpc>
              <a:spcBef>
                <a:spcPts val="0"/>
              </a:spcBef>
              <a:spcAft>
                <a:spcPts val="0"/>
              </a:spcAft>
              <a:buClr>
                <a:srgbClr val="C52E02"/>
              </a:buClr>
              <a:buSzPts val="2100"/>
              <a:buChar char="•"/>
            </a:pPr>
            <a:r>
              <a:rPr lang="en-US" sz="2100">
                <a:solidFill>
                  <a:srgbClr val="7F7F7F"/>
                </a:solidFill>
              </a:rPr>
              <a:t>Both sites will assume they own the master data set.</a:t>
            </a:r>
            <a:endParaRPr sz="2100">
              <a:solidFill>
                <a:srgbClr val="7F7F7F"/>
              </a:solidFill>
            </a:endParaRPr>
          </a:p>
          <a:p>
            <a:pPr indent="-361950" lvl="0" marL="457200" rtl="0" algn="l">
              <a:lnSpc>
                <a:spcPct val="115000"/>
              </a:lnSpc>
              <a:spcBef>
                <a:spcPts val="0"/>
              </a:spcBef>
              <a:spcAft>
                <a:spcPts val="0"/>
              </a:spcAft>
              <a:buClr>
                <a:srgbClr val="C52E02"/>
              </a:buClr>
              <a:buSzPts val="2100"/>
              <a:buChar char="•"/>
            </a:pPr>
            <a:r>
              <a:rPr lang="en-US" sz="2100">
                <a:solidFill>
                  <a:srgbClr val="7F7F7F"/>
                </a:solidFill>
              </a:rPr>
              <a:t>Both sites will continue to transact using independent copies of the database.</a:t>
            </a:r>
            <a:endParaRPr sz="2100">
              <a:solidFill>
                <a:srgbClr val="C52E02"/>
              </a:solidFill>
            </a:endParaRPr>
          </a:p>
          <a:p>
            <a:pPr indent="0" lvl="0" marL="0" marR="0" rtl="0" algn="l">
              <a:spcBef>
                <a:spcPts val="0"/>
              </a:spcBef>
              <a:spcAft>
                <a:spcPts val="0"/>
              </a:spcAft>
              <a:buNone/>
            </a:pPr>
            <a:r>
              <a:t/>
            </a:r>
            <a:endParaRPr sz="2100">
              <a:solidFill>
                <a:schemeClr val="dk1"/>
              </a:solidFill>
              <a:latin typeface="Arial"/>
              <a:ea typeface="Arial"/>
              <a:cs typeface="Arial"/>
              <a:sym typeface="Arial"/>
            </a:endParaRPr>
          </a:p>
          <a:p>
            <a:pPr indent="0" lvl="0" marL="0" marR="0" rtl="0" algn="l">
              <a:spcBef>
                <a:spcPts val="0"/>
              </a:spcBef>
              <a:spcAft>
                <a:spcPts val="0"/>
              </a:spcAft>
              <a:buNone/>
            </a:pPr>
            <a:r>
              <a:t/>
            </a:r>
            <a:endParaRPr sz="2100">
              <a:solidFill>
                <a:schemeClr val="dk1"/>
              </a:solidFill>
              <a:latin typeface="Arial"/>
              <a:ea typeface="Arial"/>
              <a:cs typeface="Arial"/>
              <a:sym typeface="Arial"/>
            </a:endParaRPr>
          </a:p>
        </p:txBody>
      </p:sp>
      <p:sp>
        <p:nvSpPr>
          <p:cNvPr id="163" name="Google Shape;163;p10"/>
          <p:cNvSpPr/>
          <p:nvPr/>
        </p:nvSpPr>
        <p:spPr>
          <a:xfrm rot="-957895">
            <a:off x="-40538" y="337955"/>
            <a:ext cx="5312660" cy="4542177"/>
          </a:xfrm>
          <a:prstGeom prst="irregularSeal1">
            <a:avLst/>
          </a:prstGeom>
          <a:solidFill>
            <a:srgbClr val="52FFD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700"/>
              <a:t>Not </a:t>
            </a:r>
            <a:r>
              <a:rPr b="1" lang="en-US" sz="2700"/>
              <a:t>Recommended</a:t>
            </a:r>
            <a:endParaRPr b="1" sz="2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14cfbadc464_0_28"/>
          <p:cNvSpPr txBox="1"/>
          <p:nvPr>
            <p:ph type="title"/>
          </p:nvPr>
        </p:nvSpPr>
        <p:spPr>
          <a:xfrm>
            <a:off x="1676619" y="730251"/>
            <a:ext cx="18914400" cy="26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Understanding Availability</a:t>
            </a:r>
            <a:endParaRPr/>
          </a:p>
        </p:txBody>
      </p:sp>
      <p:sp>
        <p:nvSpPr>
          <p:cNvPr id="169" name="Google Shape;169;g14cfbadc464_0_28"/>
          <p:cNvSpPr txBox="1"/>
          <p:nvPr/>
        </p:nvSpPr>
        <p:spPr>
          <a:xfrm>
            <a:off x="1676618" y="2719286"/>
            <a:ext cx="19572300" cy="900600"/>
          </a:xfrm>
          <a:prstGeom prst="rect">
            <a:avLst/>
          </a:prstGeom>
          <a:noFill/>
          <a:ln>
            <a:noFill/>
          </a:ln>
        </p:spPr>
        <p:txBody>
          <a:bodyPr anchorCtr="0" anchor="t" bIns="45700" lIns="91425" spcFirstLastPara="1" rIns="91425" wrap="square" tIns="45700">
            <a:noAutofit/>
          </a:bodyPr>
          <a:lstStyle/>
          <a:p>
            <a:pPr indent="0" lvl="0" marL="0" marR="0" rtl="0" algn="l">
              <a:lnSpc>
                <a:spcPct val="70000"/>
              </a:lnSpc>
              <a:spcBef>
                <a:spcPts val="0"/>
              </a:spcBef>
              <a:spcAft>
                <a:spcPts val="0"/>
              </a:spcAft>
              <a:buClr>
                <a:srgbClr val="7F7F7F"/>
              </a:buClr>
              <a:buSzPts val="1400"/>
              <a:buFont typeface="Arial"/>
              <a:buNone/>
            </a:pPr>
            <a:r>
              <a:rPr lang="en-US" sz="5600">
                <a:solidFill>
                  <a:srgbClr val="7F7F7F"/>
                </a:solidFill>
                <a:latin typeface="Arial"/>
                <a:ea typeface="Arial"/>
                <a:cs typeface="Arial"/>
                <a:sym typeface="Arial"/>
              </a:rPr>
              <a:t>Is N+1 enough:  Active + Active + Active?</a:t>
            </a:r>
            <a:endParaRPr sz="5600">
              <a:solidFill>
                <a:srgbClr val="7F7F7F"/>
              </a:solidFill>
              <a:latin typeface="Arial"/>
              <a:ea typeface="Arial"/>
              <a:cs typeface="Arial"/>
              <a:sym typeface="Arial"/>
            </a:endParaRPr>
          </a:p>
          <a:p>
            <a:pPr indent="-101600" lvl="0" marL="457200" marR="0" rtl="0" algn="l">
              <a:lnSpc>
                <a:spcPct val="70000"/>
              </a:lnSpc>
              <a:spcBef>
                <a:spcPts val="2000"/>
              </a:spcBef>
              <a:spcAft>
                <a:spcPts val="0"/>
              </a:spcAft>
              <a:buClr>
                <a:schemeClr val="dk1"/>
              </a:buClr>
              <a:buSzPts val="1400"/>
              <a:buFont typeface="Arial"/>
              <a:buNone/>
            </a:pPr>
            <a:r>
              <a:t/>
            </a:r>
            <a:endParaRPr sz="5600">
              <a:solidFill>
                <a:srgbClr val="7F7F7F"/>
              </a:solidFill>
              <a:latin typeface="Arial"/>
              <a:ea typeface="Arial"/>
              <a:cs typeface="Arial"/>
              <a:sym typeface="Arial"/>
            </a:endParaRPr>
          </a:p>
          <a:p>
            <a:pPr indent="-101600" lvl="0" marL="457200" marR="0" rtl="0" algn="l">
              <a:lnSpc>
                <a:spcPct val="70000"/>
              </a:lnSpc>
              <a:spcBef>
                <a:spcPts val="2000"/>
              </a:spcBef>
              <a:spcAft>
                <a:spcPts val="0"/>
              </a:spcAft>
              <a:buClr>
                <a:schemeClr val="dk1"/>
              </a:buClr>
              <a:buSzPts val="1400"/>
              <a:buFont typeface="Arial"/>
              <a:buNone/>
            </a:pPr>
            <a:r>
              <a:t/>
            </a:r>
            <a:endParaRPr sz="5600">
              <a:solidFill>
                <a:srgbClr val="7F7F7F"/>
              </a:solidFill>
              <a:latin typeface="Arial"/>
              <a:ea typeface="Arial"/>
              <a:cs typeface="Arial"/>
              <a:sym typeface="Arial"/>
            </a:endParaRPr>
          </a:p>
          <a:p>
            <a:pPr indent="-101600" lvl="0" marL="457200" marR="0" rtl="0" algn="l">
              <a:lnSpc>
                <a:spcPct val="70000"/>
              </a:lnSpc>
              <a:spcBef>
                <a:spcPts val="2000"/>
              </a:spcBef>
              <a:spcAft>
                <a:spcPts val="0"/>
              </a:spcAft>
              <a:buClr>
                <a:schemeClr val="dk1"/>
              </a:buClr>
              <a:buSzPts val="1400"/>
              <a:buFont typeface="Arial"/>
              <a:buNone/>
            </a:pPr>
            <a:r>
              <a:t/>
            </a:r>
            <a:endParaRPr sz="5600">
              <a:solidFill>
                <a:srgbClr val="7F7F7F"/>
              </a:solidFill>
              <a:latin typeface="Arial"/>
              <a:ea typeface="Arial"/>
              <a:cs typeface="Arial"/>
              <a:sym typeface="Arial"/>
            </a:endParaRPr>
          </a:p>
          <a:p>
            <a:pPr indent="-101600" lvl="0" marL="457200" marR="0" rtl="0" algn="l">
              <a:lnSpc>
                <a:spcPct val="70000"/>
              </a:lnSpc>
              <a:spcBef>
                <a:spcPts val="2000"/>
              </a:spcBef>
              <a:spcAft>
                <a:spcPts val="0"/>
              </a:spcAft>
              <a:buClr>
                <a:schemeClr val="dk1"/>
              </a:buClr>
              <a:buSzPts val="1400"/>
              <a:buFont typeface="Arial"/>
              <a:buNone/>
            </a:pPr>
            <a:r>
              <a:t/>
            </a:r>
            <a:endParaRPr sz="5600">
              <a:solidFill>
                <a:srgbClr val="7F7F7F"/>
              </a:solidFill>
              <a:latin typeface="Arial"/>
              <a:ea typeface="Arial"/>
              <a:cs typeface="Arial"/>
              <a:sym typeface="Arial"/>
            </a:endParaRPr>
          </a:p>
          <a:p>
            <a:pPr indent="-101600" lvl="0" marL="457200" marR="0" rtl="0" algn="l">
              <a:lnSpc>
                <a:spcPct val="70000"/>
              </a:lnSpc>
              <a:spcBef>
                <a:spcPts val="2000"/>
              </a:spcBef>
              <a:spcAft>
                <a:spcPts val="0"/>
              </a:spcAft>
              <a:buClr>
                <a:schemeClr val="dk1"/>
              </a:buClr>
              <a:buSzPts val="1400"/>
              <a:buFont typeface="Arial"/>
              <a:buNone/>
            </a:pPr>
            <a:r>
              <a:t/>
            </a:r>
            <a:endParaRPr sz="5600">
              <a:solidFill>
                <a:srgbClr val="7F7F7F"/>
              </a:solidFill>
              <a:latin typeface="Arial"/>
              <a:ea typeface="Arial"/>
              <a:cs typeface="Arial"/>
              <a:sym typeface="Arial"/>
            </a:endParaRPr>
          </a:p>
          <a:p>
            <a:pPr indent="-101600" lvl="0" marL="457200" marR="0" rtl="0" algn="l">
              <a:lnSpc>
                <a:spcPct val="70000"/>
              </a:lnSpc>
              <a:spcBef>
                <a:spcPts val="2000"/>
              </a:spcBef>
              <a:spcAft>
                <a:spcPts val="0"/>
              </a:spcAft>
              <a:buClr>
                <a:schemeClr val="dk1"/>
              </a:buClr>
              <a:buSzPts val="1400"/>
              <a:buFont typeface="Arial"/>
              <a:buNone/>
            </a:pPr>
            <a:r>
              <a:t/>
            </a:r>
            <a:endParaRPr sz="5600">
              <a:solidFill>
                <a:srgbClr val="7F7F7F"/>
              </a:solidFill>
              <a:latin typeface="Arial"/>
              <a:ea typeface="Arial"/>
              <a:cs typeface="Arial"/>
              <a:sym typeface="Arial"/>
            </a:endParaRPr>
          </a:p>
        </p:txBody>
      </p:sp>
      <p:sp>
        <p:nvSpPr>
          <p:cNvPr id="170" name="Google Shape;170;g14cfbadc464_0_28"/>
          <p:cNvSpPr txBox="1"/>
          <p:nvPr/>
        </p:nvSpPr>
        <p:spPr>
          <a:xfrm>
            <a:off x="1799775" y="4194625"/>
            <a:ext cx="11203500" cy="8096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600" u="sng">
                <a:solidFill>
                  <a:schemeClr val="dk1"/>
                </a:solidFill>
                <a:latin typeface="Arial"/>
                <a:ea typeface="Arial"/>
                <a:cs typeface="Arial"/>
                <a:sym typeface="Arial"/>
              </a:rPr>
              <a:t>Under Normal Operation</a:t>
            </a:r>
            <a:endParaRPr sz="1600"/>
          </a:p>
          <a:p>
            <a:pPr indent="-355600" lvl="0" marL="342900" marR="0" rtl="0" algn="l">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Every transaction must wait for replication </a:t>
            </a:r>
            <a:r>
              <a:rPr lang="en-US" sz="2600">
                <a:solidFill>
                  <a:schemeClr val="dk1"/>
                </a:solidFill>
              </a:rPr>
              <a:t>to at least one DC.</a:t>
            </a:r>
            <a:endParaRPr sz="1600"/>
          </a:p>
          <a:p>
            <a:pPr indent="-355600" lvl="0" marL="342900" marR="0" rtl="0" algn="l">
              <a:spcBef>
                <a:spcPts val="0"/>
              </a:spcBef>
              <a:spcAft>
                <a:spcPts val="0"/>
              </a:spcAft>
              <a:buClr>
                <a:schemeClr val="dk1"/>
              </a:buClr>
              <a:buSzPts val="2600"/>
              <a:buFont typeface="Arial"/>
              <a:buChar char="•"/>
            </a:pPr>
            <a:r>
              <a:rPr lang="en-US" sz="2600">
                <a:solidFill>
                  <a:schemeClr val="dk1"/>
                </a:solidFill>
              </a:rPr>
              <a:t>A single DC can be ‘drained’ for maintenance, leaving an active+active configuration.</a:t>
            </a:r>
            <a:endParaRPr sz="1600"/>
          </a:p>
          <a:p>
            <a:pPr indent="-355600" lvl="0" marL="342900" marR="0" rtl="0" algn="l">
              <a:spcBef>
                <a:spcPts val="0"/>
              </a:spcBef>
              <a:spcAft>
                <a:spcPts val="0"/>
              </a:spcAft>
              <a:buClr>
                <a:schemeClr val="dk1"/>
              </a:buClr>
              <a:buSzPts val="2600"/>
              <a:buFont typeface="Arial"/>
              <a:buChar char="•"/>
            </a:pPr>
            <a:r>
              <a:rPr lang="en-US" sz="2600">
                <a:solidFill>
                  <a:schemeClr val="dk1"/>
                </a:solidFill>
              </a:rPr>
              <a:t>Only 30</a:t>
            </a:r>
            <a:r>
              <a:rPr lang="en-US" sz="2600">
                <a:solidFill>
                  <a:schemeClr val="dk1"/>
                </a:solidFill>
                <a:latin typeface="Arial"/>
                <a:ea typeface="Arial"/>
                <a:cs typeface="Arial"/>
                <a:sym typeface="Arial"/>
              </a:rPr>
              <a:t>% of each DC must be reserved for peak transaction flow</a:t>
            </a:r>
            <a:r>
              <a:rPr lang="en-US" sz="2600">
                <a:solidFill>
                  <a:schemeClr val="dk1"/>
                </a:solidFill>
              </a:rPr>
              <a:t>.</a:t>
            </a:r>
            <a:endParaRPr sz="1600"/>
          </a:p>
          <a:p>
            <a:pPr indent="-355600" lvl="0" marL="342900" marR="0" rtl="0" algn="l">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Failover </a:t>
            </a:r>
            <a:r>
              <a:rPr lang="en-US" sz="2600">
                <a:solidFill>
                  <a:schemeClr val="dk1"/>
                </a:solidFill>
              </a:rPr>
              <a:t>testing still leaves two operational DCs.</a:t>
            </a:r>
            <a:endParaRPr sz="1600"/>
          </a:p>
          <a:p>
            <a:pPr indent="0" lvl="0" marL="0" marR="0" rtl="0" algn="l">
              <a:spcBef>
                <a:spcPts val="0"/>
              </a:spcBef>
              <a:spcAft>
                <a:spcPts val="0"/>
              </a:spcAft>
              <a:buNone/>
            </a:pPr>
            <a:r>
              <a:t/>
            </a:r>
            <a:endParaRPr sz="2600">
              <a:solidFill>
                <a:schemeClr val="dk1"/>
              </a:solidFill>
              <a:latin typeface="Arial"/>
              <a:ea typeface="Arial"/>
              <a:cs typeface="Arial"/>
              <a:sym typeface="Arial"/>
            </a:endParaRPr>
          </a:p>
          <a:p>
            <a:pPr indent="0" lvl="0" marL="0" marR="0" rtl="0" algn="l">
              <a:spcBef>
                <a:spcPts val="0"/>
              </a:spcBef>
              <a:spcAft>
                <a:spcPts val="0"/>
              </a:spcAft>
              <a:buNone/>
            </a:pPr>
            <a:r>
              <a:rPr b="1" lang="en-US" sz="2600" u="sng">
                <a:solidFill>
                  <a:schemeClr val="dk1"/>
                </a:solidFill>
                <a:latin typeface="Arial"/>
                <a:ea typeface="Arial"/>
                <a:cs typeface="Arial"/>
                <a:sym typeface="Arial"/>
              </a:rPr>
              <a:t>During a controlled failover</a:t>
            </a:r>
            <a:endParaRPr sz="1600"/>
          </a:p>
          <a:p>
            <a:pPr indent="-355600" lvl="0" marL="342900" marR="0" rtl="0" algn="l">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No interruption to transaction traffic – DC ‘drains’ inbound connections.</a:t>
            </a:r>
            <a:endParaRPr sz="1600"/>
          </a:p>
          <a:p>
            <a:pPr indent="-355600" lvl="0" marL="342900" marR="0" rtl="0" algn="l">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In-Flight transactions will finish.</a:t>
            </a:r>
            <a:endParaRPr sz="1600"/>
          </a:p>
          <a:p>
            <a:pPr indent="-355600" lvl="0" marL="342900" marR="0" rtl="0" algn="l">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Best performed during periods of low-throughput.</a:t>
            </a:r>
            <a:endParaRPr sz="1600"/>
          </a:p>
          <a:p>
            <a:pPr indent="0" lvl="0" marL="0" marR="0" rtl="0" algn="l">
              <a:spcBef>
                <a:spcPts val="0"/>
              </a:spcBef>
              <a:spcAft>
                <a:spcPts val="0"/>
              </a:spcAft>
              <a:buNone/>
            </a:pPr>
            <a:r>
              <a:t/>
            </a:r>
            <a:endParaRPr sz="2600">
              <a:solidFill>
                <a:schemeClr val="dk1"/>
              </a:solidFill>
              <a:latin typeface="Arial"/>
              <a:ea typeface="Arial"/>
              <a:cs typeface="Arial"/>
              <a:sym typeface="Arial"/>
            </a:endParaRPr>
          </a:p>
          <a:p>
            <a:pPr indent="0" lvl="0" marL="0" marR="0" rtl="0" algn="l">
              <a:spcBef>
                <a:spcPts val="0"/>
              </a:spcBef>
              <a:spcAft>
                <a:spcPts val="0"/>
              </a:spcAft>
              <a:buNone/>
            </a:pPr>
            <a:r>
              <a:t/>
            </a:r>
            <a:endParaRPr sz="2600">
              <a:solidFill>
                <a:schemeClr val="dk1"/>
              </a:solidFill>
              <a:latin typeface="Arial"/>
              <a:ea typeface="Arial"/>
              <a:cs typeface="Arial"/>
              <a:sym typeface="Arial"/>
            </a:endParaRPr>
          </a:p>
          <a:p>
            <a:pPr indent="0" lvl="0" marL="0" marR="0" rtl="0" algn="l">
              <a:spcBef>
                <a:spcPts val="0"/>
              </a:spcBef>
              <a:spcAft>
                <a:spcPts val="0"/>
              </a:spcAft>
              <a:buNone/>
            </a:pPr>
            <a:r>
              <a:rPr b="1" lang="en-US" sz="2600" u="sng">
                <a:solidFill>
                  <a:schemeClr val="dk1"/>
                </a:solidFill>
                <a:latin typeface="Arial"/>
                <a:ea typeface="Arial"/>
                <a:cs typeface="Arial"/>
                <a:sym typeface="Arial"/>
              </a:rPr>
              <a:t>During an uncontrolled failover</a:t>
            </a:r>
            <a:endParaRPr sz="1600"/>
          </a:p>
          <a:p>
            <a:pPr indent="-355600" lvl="0" marL="342900" marR="0" rtl="0" algn="l">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In-Flight transactions to failed DC will be lost.</a:t>
            </a:r>
            <a:endParaRPr sz="1600"/>
          </a:p>
          <a:p>
            <a:pPr indent="-355600" lvl="0" marL="342900" marR="0" rtl="0" algn="l">
              <a:spcBef>
                <a:spcPts val="0"/>
              </a:spcBef>
              <a:spcAft>
                <a:spcPts val="0"/>
              </a:spcAft>
              <a:buClr>
                <a:schemeClr val="dk1"/>
              </a:buClr>
              <a:buSzPts val="2600"/>
              <a:buFont typeface="Arial"/>
              <a:buChar char="•"/>
            </a:pPr>
            <a:r>
              <a:rPr lang="en-US" sz="2600">
                <a:solidFill>
                  <a:schemeClr val="dk1"/>
                </a:solidFill>
                <a:latin typeface="Arial"/>
                <a:ea typeface="Arial"/>
                <a:cs typeface="Arial"/>
                <a:sym typeface="Arial"/>
              </a:rPr>
              <a:t>In-Flight transactions to healthy DC will</a:t>
            </a:r>
            <a:r>
              <a:rPr lang="en-US" sz="2600">
                <a:solidFill>
                  <a:schemeClr val="dk1"/>
                </a:solidFill>
              </a:rPr>
              <a:t> continue.</a:t>
            </a:r>
            <a:endParaRPr sz="1600"/>
          </a:p>
          <a:p>
            <a:pPr indent="-355600" lvl="0" marL="342900" marR="0" rtl="0" algn="l">
              <a:spcBef>
                <a:spcPts val="0"/>
              </a:spcBef>
              <a:spcAft>
                <a:spcPts val="0"/>
              </a:spcAft>
              <a:buClr>
                <a:schemeClr val="dk1"/>
              </a:buClr>
              <a:buSzPts val="2600"/>
              <a:buFont typeface="Arial"/>
              <a:buChar char="•"/>
            </a:pPr>
            <a:r>
              <a:rPr lang="en-US" sz="2600">
                <a:solidFill>
                  <a:schemeClr val="dk1"/>
                </a:solidFill>
              </a:rPr>
              <a:t>Failover can be fully automatic (however failback should remain manual).</a:t>
            </a:r>
            <a:endParaRPr sz="1600"/>
          </a:p>
          <a:p>
            <a:pPr indent="-355600" lvl="0" marL="342900" marR="0" rtl="0" algn="l">
              <a:spcBef>
                <a:spcPts val="0"/>
              </a:spcBef>
              <a:spcAft>
                <a:spcPts val="0"/>
              </a:spcAft>
              <a:buClr>
                <a:srgbClr val="C52E02"/>
              </a:buClr>
              <a:buSzPts val="2600"/>
              <a:buFont typeface="Arial"/>
              <a:buChar char="•"/>
            </a:pPr>
            <a:r>
              <a:rPr lang="en-US" sz="2600">
                <a:solidFill>
                  <a:srgbClr val="C52E02"/>
                </a:solidFill>
              </a:rPr>
              <a:t>Risk of split-brain is significantly minimised.</a:t>
            </a:r>
            <a:endParaRPr sz="1600"/>
          </a:p>
          <a:p>
            <a:pPr indent="0" lvl="0" marL="0" marR="0" rtl="0" algn="l">
              <a:spcBef>
                <a:spcPts val="0"/>
              </a:spcBef>
              <a:spcAft>
                <a:spcPts val="0"/>
              </a:spcAft>
              <a:buNone/>
            </a:pPr>
            <a:r>
              <a:t/>
            </a:r>
            <a:endParaRPr sz="2600">
              <a:solidFill>
                <a:schemeClr val="dk1"/>
              </a:solidFill>
              <a:latin typeface="Arial"/>
              <a:ea typeface="Arial"/>
              <a:cs typeface="Arial"/>
              <a:sym typeface="Arial"/>
            </a:endParaRPr>
          </a:p>
          <a:p>
            <a:pPr indent="0" lvl="0" marL="0" marR="0" rtl="0" algn="l">
              <a:spcBef>
                <a:spcPts val="0"/>
              </a:spcBef>
              <a:spcAft>
                <a:spcPts val="0"/>
              </a:spcAft>
              <a:buNone/>
            </a:pPr>
            <a:r>
              <a:t/>
            </a:r>
            <a:endParaRPr sz="2600">
              <a:solidFill>
                <a:schemeClr val="dk1"/>
              </a:solidFill>
              <a:latin typeface="Arial"/>
              <a:ea typeface="Arial"/>
              <a:cs typeface="Arial"/>
              <a:sym typeface="Arial"/>
            </a:endParaRPr>
          </a:p>
        </p:txBody>
      </p:sp>
      <p:pic>
        <p:nvPicPr>
          <p:cNvPr id="171" name="Google Shape;171;g14cfbadc464_0_28"/>
          <p:cNvPicPr preferRelativeResize="0"/>
          <p:nvPr/>
        </p:nvPicPr>
        <p:blipFill>
          <a:blip r:embed="rId3">
            <a:alphaModFix/>
          </a:blip>
          <a:stretch>
            <a:fillRect/>
          </a:stretch>
        </p:blipFill>
        <p:spPr>
          <a:xfrm>
            <a:off x="14607625" y="3984875"/>
            <a:ext cx="7371080" cy="917132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2020-01-08T21:13:28Z</dcterms:created>
  <dc:creator>Tudor Vedeanu</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0x01010028AAC203550B4E40A8ED4C6A11385C01</vt:lpwstr>
  </property>
</Properties>
</file>